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84" r:id="rId2"/>
    <p:sldId id="310" r:id="rId3"/>
    <p:sldId id="304" r:id="rId4"/>
    <p:sldId id="303" r:id="rId5"/>
    <p:sldId id="325" r:id="rId6"/>
    <p:sldId id="264" r:id="rId7"/>
    <p:sldId id="324" r:id="rId8"/>
    <p:sldId id="295" r:id="rId9"/>
    <p:sldId id="296" r:id="rId10"/>
    <p:sldId id="301" r:id="rId11"/>
    <p:sldId id="297" r:id="rId12"/>
    <p:sldId id="299" r:id="rId13"/>
    <p:sldId id="300" r:id="rId14"/>
    <p:sldId id="302" r:id="rId15"/>
    <p:sldId id="312" r:id="rId16"/>
    <p:sldId id="313" r:id="rId17"/>
    <p:sldId id="314" r:id="rId18"/>
    <p:sldId id="294" r:id="rId19"/>
    <p:sldId id="298" r:id="rId20"/>
    <p:sldId id="288" r:id="rId21"/>
    <p:sldId id="286" r:id="rId22"/>
    <p:sldId id="334" r:id="rId23"/>
    <p:sldId id="336" r:id="rId24"/>
    <p:sldId id="309" r:id="rId25"/>
    <p:sldId id="328" r:id="rId26"/>
    <p:sldId id="339" r:id="rId27"/>
    <p:sldId id="329" r:id="rId28"/>
    <p:sldId id="289" r:id="rId29"/>
    <p:sldId id="258" r:id="rId30"/>
    <p:sldId id="291" r:id="rId31"/>
    <p:sldId id="292" r:id="rId32"/>
    <p:sldId id="311" r:id="rId33"/>
    <p:sldId id="307" r:id="rId34"/>
    <p:sldId id="265" r:id="rId35"/>
    <p:sldId id="266" r:id="rId36"/>
    <p:sldId id="267" r:id="rId37"/>
    <p:sldId id="293" r:id="rId38"/>
    <p:sldId id="330" r:id="rId39"/>
    <p:sldId id="331" r:id="rId40"/>
    <p:sldId id="332" r:id="rId41"/>
    <p:sldId id="333" r:id="rId42"/>
    <p:sldId id="308" r:id="rId43"/>
    <p:sldId id="322" r:id="rId44"/>
    <p:sldId id="317" r:id="rId45"/>
    <p:sldId id="319" r:id="rId46"/>
    <p:sldId id="318" r:id="rId47"/>
    <p:sldId id="320" r:id="rId48"/>
    <p:sldId id="321" r:id="rId49"/>
    <p:sldId id="337" r:id="rId50"/>
    <p:sldId id="338" r:id="rId51"/>
    <p:sldId id="271" r:id="rId52"/>
    <p:sldId id="315" r:id="rId53"/>
    <p:sldId id="323"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FEFE"/>
    <a:srgbClr val="EBD0FE"/>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712" autoAdjust="0"/>
  </p:normalViewPr>
  <p:slideViewPr>
    <p:cSldViewPr snapToGrid="0" snapToObjects="1">
      <p:cViewPr>
        <p:scale>
          <a:sx n="85" d="100"/>
          <a:sy n="85" d="100"/>
        </p:scale>
        <p:origin x="-1800" y="-19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E08724-8AEE-D949-9A13-43D1317417AC}" type="datetimeFigureOut">
              <a:rPr lang="en-US" smtClean="0"/>
              <a:t>16-05-10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5D20FA3-9898-AD42-B123-79CC80E4DB44}" type="slidenum">
              <a:rPr lang="en-US" smtClean="0"/>
              <a:t>‹#›</a:t>
            </a:fld>
            <a:endParaRPr lang="en-US"/>
          </a:p>
        </p:txBody>
      </p:sp>
    </p:spTree>
    <p:extLst>
      <p:ext uri="{BB962C8B-B14F-4D97-AF65-F5344CB8AC3E}">
        <p14:creationId xmlns:p14="http://schemas.microsoft.com/office/powerpoint/2010/main" val="4058031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45040-EE9F-124C-AF68-168533E31DB3}" type="datetimeFigureOut">
              <a:rPr lang="en-US" smtClean="0"/>
              <a:t>16-05-10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7E9768-2E6B-C24C-B30C-4F9A3851CD3F}" type="slidenum">
              <a:rPr lang="en-US" smtClean="0"/>
              <a:t>‹#›</a:t>
            </a:fld>
            <a:endParaRPr lang="en-US"/>
          </a:p>
        </p:txBody>
      </p:sp>
    </p:spTree>
    <p:extLst>
      <p:ext uri="{BB962C8B-B14F-4D97-AF65-F5344CB8AC3E}">
        <p14:creationId xmlns:p14="http://schemas.microsoft.com/office/powerpoint/2010/main" val="14134555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34</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40</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52</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24</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53</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30</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32</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A309ECED-D0F3-7840-9554-7FEAC2BFC09B}" type="datetime1">
              <a:rPr lang="en-CA" smtClean="0"/>
              <a:t>16-05-10</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71212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5AFEC79-80C7-5A46-939C-E7E99B32DE71}" type="datetime1">
              <a:rPr lang="en-CA" smtClean="0"/>
              <a:t>16-05-10</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42365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73F506C-5C4E-D343-8AD7-82A24BA5963A}" type="datetime1">
              <a:rPr lang="en-CA" smtClean="0"/>
              <a:t>16-05-10</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34358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BF905AB0-9E7D-5C40-8E79-AA3C954A098B}" type="datetime1">
              <a:rPr lang="en-CA" smtClean="0"/>
              <a:t>16-05-10</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1525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EDF5A301-7E2D-154D-AA95-D127ED4004B3}" type="datetime1">
              <a:rPr lang="en-CA" smtClean="0"/>
              <a:t>16-05-10</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307350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42AAE695-6F47-D34B-80B6-2448C74E05E1}" type="datetime1">
              <a:rPr lang="en-CA" smtClean="0"/>
              <a:t>16-05-10</a:t>
            </a:fld>
            <a:endParaRPr lang="en-US"/>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3171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8B6CC938-7A9E-4B42-985A-AD409702AEFB}" type="datetime1">
              <a:rPr lang="en-CA" smtClean="0"/>
              <a:t>16-05-10</a:t>
            </a:fld>
            <a:endParaRPr lang="en-US"/>
          </a:p>
        </p:txBody>
      </p:sp>
      <p:sp>
        <p:nvSpPr>
          <p:cNvPr id="8" name="Footer Placeholder 7"/>
          <p:cNvSpPr>
            <a:spLocks noGrp="1"/>
          </p:cNvSpPr>
          <p:nvPr>
            <p:ph type="ftr" sz="quarter" idx="11"/>
          </p:nvPr>
        </p:nvSpPr>
        <p:spPr/>
        <p:txBody>
          <a:bodyPr/>
          <a:lstStyle/>
          <a:p>
            <a:r>
              <a:rPr lang="en-US" smtClean="0"/>
              <a:t>Guelph 2015</a:t>
            </a:r>
            <a:endParaRPr lang="en-US"/>
          </a:p>
        </p:txBody>
      </p:sp>
      <p:sp>
        <p:nvSpPr>
          <p:cNvPr id="9" name="Slide Number Placeholder 8"/>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764312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1DFDAD5A-A8C4-534F-A66B-D5E2828690C1}" type="datetime1">
              <a:rPr lang="en-CA" smtClean="0"/>
              <a:t>16-05-10</a:t>
            </a:fld>
            <a:endParaRPr lang="en-US"/>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7899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CAF2F3-83DD-D245-BF40-C78B790D6FD1}" type="datetime1">
              <a:rPr lang="en-CA" smtClean="0"/>
              <a:t>16-05-10</a:t>
            </a:fld>
            <a:endParaRPr lang="en-US"/>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67738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A5D7A2A-6310-BC40-AB68-468691C1F4F9}" type="datetime1">
              <a:rPr lang="en-CA" smtClean="0"/>
              <a:t>16-05-10</a:t>
            </a:fld>
            <a:endParaRPr lang="en-US"/>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58226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6843226-BFF4-3044-AD7B-DBAFDAE2BD69}" type="datetime1">
              <a:rPr lang="en-CA" smtClean="0"/>
              <a:t>16-05-10</a:t>
            </a:fld>
            <a:endParaRPr lang="en-US"/>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5215103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7C5D0-B013-434C-BD42-86CAB2A5299A}" type="datetime1">
              <a:rPr lang="en-CA" smtClean="0"/>
              <a:t>16-05-10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Guelph 2015</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C7C6D-2764-8E4F-B1AE-9A315E705D2C}" type="slidenum">
              <a:rPr lang="en-US" smtClean="0"/>
              <a:t>‹#›</a:t>
            </a:fld>
            <a:endParaRPr lang="en-US"/>
          </a:p>
        </p:txBody>
      </p:sp>
    </p:spTree>
    <p:extLst>
      <p:ext uri="{BB962C8B-B14F-4D97-AF65-F5344CB8AC3E}">
        <p14:creationId xmlns:p14="http://schemas.microsoft.com/office/powerpoint/2010/main" val="248854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 Id="rId3" Type="http://schemas.openxmlformats.org/officeDocument/2006/relationships/image" Target="../media/image4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 Id="rId3" Type="http://schemas.openxmlformats.org/officeDocument/2006/relationships/image" Target="../media/image46.emf"/></Relationships>
</file>

<file path=ppt/slides/_rels/slide46.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8.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4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14.png"/><Relationship Id="rId13"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Autofit/>
          </a:bodyPr>
          <a:lstStyle/>
          <a:p>
            <a:r>
              <a:rPr lang="en-US" sz="3200" b="1" dirty="0"/>
              <a:t>High throughput sequencing datasets are ripe for </a:t>
            </a:r>
            <a:r>
              <a:rPr lang="en-US" sz="3200" b="1" dirty="0" smtClean="0"/>
              <a:t>misinterpretation </a:t>
            </a:r>
            <a:r>
              <a:rPr lang="en-US" sz="3200" b="1" dirty="0"/>
              <a:t>– why analyses to date could be wildly wrong</a:t>
            </a:r>
          </a:p>
        </p:txBody>
      </p:sp>
      <p:sp>
        <p:nvSpPr>
          <p:cNvPr id="3" name="Subtitle 2"/>
          <p:cNvSpPr>
            <a:spLocks noGrp="1"/>
          </p:cNvSpPr>
          <p:nvPr>
            <p:ph type="subTitle" idx="1"/>
          </p:nvPr>
        </p:nvSpPr>
        <p:spPr>
          <a:xfrm>
            <a:off x="1822824" y="3430525"/>
            <a:ext cx="5468470" cy="1553884"/>
          </a:xfrm>
          <a:ln>
            <a:solidFill>
              <a:schemeClr val="bg1"/>
            </a:solidFill>
          </a:ln>
        </p:spPr>
        <p:txBody>
          <a:bodyPr>
            <a:normAutofit fontScale="32500" lnSpcReduction="20000"/>
          </a:bodyPr>
          <a:lstStyle/>
          <a:p>
            <a:endParaRPr lang="en-US" sz="1200" dirty="0" smtClean="0"/>
          </a:p>
          <a:p>
            <a:endParaRPr lang="en-US" sz="1200" dirty="0" smtClean="0"/>
          </a:p>
          <a:p>
            <a:endParaRPr lang="en-US" sz="4800" dirty="0"/>
          </a:p>
          <a:p>
            <a:r>
              <a:rPr lang="en-US" sz="4800" dirty="0" smtClean="0"/>
              <a:t>Greg Gloor</a:t>
            </a:r>
          </a:p>
          <a:p>
            <a:r>
              <a:rPr lang="en-US" sz="4800" dirty="0" smtClean="0"/>
              <a:t>The </a:t>
            </a:r>
            <a:r>
              <a:rPr lang="en-US" sz="4800" dirty="0"/>
              <a:t>University of Western Ontario, London, Canada; </a:t>
            </a:r>
            <a:r>
              <a:rPr lang="en-US" sz="4800" dirty="0" err="1"/>
              <a:t>ggloor@uwo.ca</a:t>
            </a:r>
            <a:r>
              <a:rPr lang="en-US" sz="4800" dirty="0"/>
              <a:t/>
            </a:r>
            <a:br>
              <a:rPr lang="en-US" sz="4800" dirty="0"/>
            </a:br>
            <a:endParaRPr lang="en-US" sz="4800"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a:t>
            </a:fld>
            <a:endParaRPr lang="en-US"/>
          </a:p>
        </p:txBody>
      </p:sp>
      <p:pic>
        <p:nvPicPr>
          <p:cNvPr id="6" name="Picture 5" descr="Schuli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003" y="4207467"/>
            <a:ext cx="1582997" cy="1431333"/>
          </a:xfrm>
          <a:prstGeom prst="rect">
            <a:avLst/>
          </a:prstGeom>
        </p:spPr>
      </p:pic>
      <p:pic>
        <p:nvPicPr>
          <p:cNvPr id="7" name="Picture 6" descr="Wester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6716"/>
            <a:ext cx="1557386" cy="1652084"/>
          </a:xfrm>
          <a:prstGeom prst="rect">
            <a:avLst/>
          </a:prstGeom>
        </p:spPr>
      </p:pic>
    </p:spTree>
    <p:extLst>
      <p:ext uri="{BB962C8B-B14F-4D97-AF65-F5344CB8AC3E}">
        <p14:creationId xmlns:p14="http://schemas.microsoft.com/office/powerpoint/2010/main" val="4881083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Mechanism/Reality</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10</a:t>
            </a:fld>
            <a:endParaRPr lang="en-US"/>
          </a:p>
        </p:txBody>
      </p:sp>
      <p:pic>
        <p:nvPicPr>
          <p:cNvPr id="9" name="Content Placeholder 8" descr="mouse_gut.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754"/>
          <a:stretch/>
        </p:blipFill>
        <p:spPr>
          <a:xfrm>
            <a:off x="668373" y="1430466"/>
            <a:ext cx="3923218" cy="4525963"/>
          </a:xfrm>
        </p:spPr>
      </p:pic>
      <p:sp>
        <p:nvSpPr>
          <p:cNvPr id="10" name="TextBox 9"/>
          <p:cNvSpPr txBox="1"/>
          <p:nvPr/>
        </p:nvSpPr>
        <p:spPr>
          <a:xfrm>
            <a:off x="910872" y="6217850"/>
            <a:ext cx="3276107" cy="276999"/>
          </a:xfrm>
          <a:prstGeom prst="rect">
            <a:avLst/>
          </a:prstGeom>
          <a:noFill/>
        </p:spPr>
        <p:txBody>
          <a:bodyPr wrap="none" rtlCol="0">
            <a:spAutoFit/>
          </a:bodyPr>
          <a:lstStyle/>
          <a:p>
            <a:r>
              <a:rPr lang="en-US" sz="1200" dirty="0" smtClean="0"/>
              <a:t>Nguyen, Vieira-Silva, et al. Dis Models </a:t>
            </a:r>
            <a:r>
              <a:rPr lang="en-US" sz="1200" dirty="0" err="1" smtClean="0"/>
              <a:t>Mech</a:t>
            </a:r>
            <a:r>
              <a:rPr lang="en-US" sz="1200" dirty="0" smtClean="0"/>
              <a:t> 2015</a:t>
            </a:r>
            <a:endParaRPr lang="en-US" sz="1200" dirty="0"/>
          </a:p>
        </p:txBody>
      </p:sp>
      <p:sp>
        <p:nvSpPr>
          <p:cNvPr id="11" name="TextBox 10"/>
          <p:cNvSpPr txBox="1"/>
          <p:nvPr/>
        </p:nvSpPr>
        <p:spPr>
          <a:xfrm>
            <a:off x="5503719" y="1908064"/>
            <a:ext cx="3183081" cy="3693319"/>
          </a:xfrm>
          <a:prstGeom prst="rect">
            <a:avLst/>
          </a:prstGeom>
          <a:noFill/>
        </p:spPr>
        <p:txBody>
          <a:bodyPr wrap="square" rtlCol="0">
            <a:spAutoFit/>
          </a:bodyPr>
          <a:lstStyle/>
          <a:p>
            <a:r>
              <a:rPr lang="en-US" dirty="0" smtClean="0"/>
              <a:t>Mouse and human anatomy, physiology and </a:t>
            </a:r>
            <a:r>
              <a:rPr lang="en-US" dirty="0" err="1" smtClean="0"/>
              <a:t>microbiomes</a:t>
            </a:r>
            <a:r>
              <a:rPr lang="en-US" dirty="0" smtClean="0"/>
              <a:t> differ</a:t>
            </a:r>
          </a:p>
          <a:p>
            <a:endParaRPr lang="en-US" dirty="0"/>
          </a:p>
          <a:p>
            <a:r>
              <a:rPr lang="en-US" dirty="0" smtClean="0"/>
              <a:t>Some notable successes, some questionable experiments</a:t>
            </a:r>
          </a:p>
          <a:p>
            <a:endParaRPr lang="en-US" dirty="0"/>
          </a:p>
          <a:p>
            <a:r>
              <a:rPr lang="en-US" dirty="0" smtClean="0"/>
              <a:t>Effect of inbred mice on the results?</a:t>
            </a:r>
          </a:p>
          <a:p>
            <a:endParaRPr lang="en-US" dirty="0"/>
          </a:p>
          <a:p>
            <a:r>
              <a:rPr lang="en-US" dirty="0" smtClean="0"/>
              <a:t>Results likely will not replicate across time, mouse strains, or colonies</a:t>
            </a:r>
          </a:p>
        </p:txBody>
      </p:sp>
    </p:spTree>
    <p:extLst>
      <p:ext uri="{BB962C8B-B14F-4D97-AF65-F5344CB8AC3E}">
        <p14:creationId xmlns:p14="http://schemas.microsoft.com/office/powerpoint/2010/main" val="21596834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Hanage’s</a:t>
            </a:r>
            <a:r>
              <a:rPr lang="en-US" dirty="0"/>
              <a:t> 5 questions</a:t>
            </a: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lumMod val="75000"/>
                  </a:schemeClr>
                </a:solidFill>
              </a:rPr>
              <a:t>Can </a:t>
            </a:r>
            <a:r>
              <a:rPr lang="en-US" dirty="0">
                <a:solidFill>
                  <a:schemeClr val="bg1">
                    <a:lumMod val="75000"/>
                  </a:schemeClr>
                </a:solidFill>
              </a:rPr>
              <a:t>experiments detect differences that matter?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solidFill>
                  <a:schemeClr val="bg1">
                    <a:lumMod val="75000"/>
                  </a:schemeClr>
                </a:solidFill>
              </a:rPr>
              <a:t>Does the study show causation or just correlation? </a:t>
            </a:r>
            <a:endParaRPr lang="en-US" dirty="0" smtClean="0">
              <a:solidFill>
                <a:schemeClr val="bg1">
                  <a:lumMod val="75000"/>
                </a:schemeClr>
              </a:solidFill>
            </a:endParaRPr>
          </a:p>
          <a:p>
            <a:endParaRPr lang="en-US" dirty="0" smtClean="0">
              <a:solidFill>
                <a:schemeClr val="bg1">
                  <a:lumMod val="75000"/>
                </a:schemeClr>
              </a:solidFill>
            </a:endParaRPr>
          </a:p>
          <a:p>
            <a:r>
              <a:rPr lang="en-US" dirty="0" smtClean="0">
                <a:solidFill>
                  <a:schemeClr val="bg1">
                    <a:lumMod val="75000"/>
                  </a:schemeClr>
                </a:solidFill>
              </a:rPr>
              <a:t>What </a:t>
            </a:r>
            <a:r>
              <a:rPr lang="en-US" dirty="0">
                <a:solidFill>
                  <a:schemeClr val="bg1">
                    <a:lumMod val="75000"/>
                  </a:schemeClr>
                </a:solidFill>
              </a:rPr>
              <a:t>is the mechanism</a:t>
            </a:r>
            <a:r>
              <a:rPr lang="en-US" dirty="0" smtClean="0">
                <a:solidFill>
                  <a:schemeClr val="bg1">
                    <a:lumMod val="75000"/>
                  </a:schemeClr>
                </a:solidFill>
              </a:rPr>
              <a:t>?</a:t>
            </a:r>
          </a:p>
          <a:p>
            <a:pPr marL="457200" lvl="1" indent="0">
              <a:buNone/>
            </a:pPr>
            <a:endParaRPr lang="en-US" dirty="0">
              <a:solidFill>
                <a:schemeClr val="bg1">
                  <a:lumMod val="75000"/>
                </a:schemeClr>
              </a:solidFill>
            </a:endParaRPr>
          </a:p>
          <a:p>
            <a:r>
              <a:rPr lang="en-US" dirty="0">
                <a:solidFill>
                  <a:schemeClr val="bg1">
                    <a:lumMod val="75000"/>
                  </a:schemeClr>
                </a:solidFill>
              </a:rPr>
              <a:t>How much do experiments reflect reality?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t>Could anything else explain the results? </a:t>
            </a:r>
            <a:r>
              <a:rPr lang="en-US" dirty="0" smtClean="0">
                <a:solidFill>
                  <a:srgbClr val="FF0000"/>
                </a:solidFill>
              </a:rPr>
              <a:t>Yes!</a:t>
            </a:r>
          </a:p>
          <a:p>
            <a:pPr lvl="1"/>
            <a:endParaRPr lang="en-US" dirty="0">
              <a:solidFill>
                <a:schemeClr val="bg1">
                  <a:lumMod val="75000"/>
                </a:schemeClr>
              </a:solidFill>
            </a:endParaRPr>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11</a:t>
            </a:fld>
            <a:endParaRPr lang="en-US"/>
          </a:p>
        </p:txBody>
      </p:sp>
    </p:spTree>
    <p:extLst>
      <p:ext uri="{BB962C8B-B14F-4D97-AF65-F5344CB8AC3E}">
        <p14:creationId xmlns:p14="http://schemas.microsoft.com/office/powerpoint/2010/main" val="6191528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variability - MBQC</a:t>
            </a:r>
            <a:endParaRPr lang="en-US" dirty="0"/>
          </a:p>
        </p:txBody>
      </p:sp>
      <p:sp>
        <p:nvSpPr>
          <p:cNvPr id="3" name="Content Placeholder 2"/>
          <p:cNvSpPr>
            <a:spLocks noGrp="1"/>
          </p:cNvSpPr>
          <p:nvPr>
            <p:ph idx="1"/>
          </p:nvPr>
        </p:nvSpPr>
        <p:spPr/>
        <p:txBody>
          <a:bodyPr>
            <a:normAutofit/>
          </a:bodyPr>
          <a:lstStyle/>
          <a:p>
            <a:r>
              <a:rPr lang="en-US" dirty="0" smtClean="0"/>
              <a:t>Sample collection (metadata, storage)</a:t>
            </a:r>
            <a:endParaRPr lang="en-US" dirty="0"/>
          </a:p>
          <a:p>
            <a:r>
              <a:rPr lang="en-US" dirty="0"/>
              <a:t>Make DNA (method, amount, contaminants)</a:t>
            </a:r>
          </a:p>
          <a:p>
            <a:r>
              <a:rPr lang="en-US" dirty="0"/>
              <a:t>PCR amplify in multiplex (contaminate, error)</a:t>
            </a:r>
          </a:p>
          <a:p>
            <a:r>
              <a:rPr lang="en-US" dirty="0"/>
              <a:t>Sequence </a:t>
            </a:r>
            <a:r>
              <a:rPr lang="en-US" dirty="0" smtClean="0"/>
              <a:t>(</a:t>
            </a:r>
            <a:r>
              <a:rPr lang="en-US" dirty="0"/>
              <a:t>error, instrument)</a:t>
            </a:r>
          </a:p>
          <a:p>
            <a:r>
              <a:rPr lang="en-US" dirty="0" err="1" smtClean="0"/>
              <a:t>Demultiplex</a:t>
            </a:r>
            <a:r>
              <a:rPr lang="en-US" dirty="0" smtClean="0"/>
              <a:t> (</a:t>
            </a:r>
            <a:r>
              <a:rPr lang="en-US" dirty="0"/>
              <a:t>error, method)</a:t>
            </a:r>
          </a:p>
          <a:p>
            <a:r>
              <a:rPr lang="en-US" dirty="0"/>
              <a:t>Enumerate the reads per OTU (method)</a:t>
            </a:r>
          </a:p>
          <a:p>
            <a:r>
              <a:rPr lang="en-US" dirty="0"/>
              <a:t>Statistical analysis (assumptions, method</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12</a:t>
            </a:fld>
            <a:endParaRPr lang="en-US"/>
          </a:p>
        </p:txBody>
      </p:sp>
    </p:spTree>
    <p:extLst>
      <p:ext uri="{BB962C8B-B14F-4D97-AF65-F5344CB8AC3E}">
        <p14:creationId xmlns:p14="http://schemas.microsoft.com/office/powerpoint/2010/main" val="29136396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Controlling for experimental variability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Standardize</a:t>
            </a:r>
          </a:p>
          <a:p>
            <a:pPr lvl="1"/>
            <a:r>
              <a:rPr lang="en-US" dirty="0" smtClean="0"/>
              <a:t>Your standards will differ from others’</a:t>
            </a:r>
          </a:p>
          <a:p>
            <a:r>
              <a:rPr lang="en-US" dirty="0" smtClean="0"/>
              <a:t>Control</a:t>
            </a:r>
          </a:p>
          <a:p>
            <a:pPr lvl="1"/>
            <a:r>
              <a:rPr lang="en-US" dirty="0" smtClean="0"/>
              <a:t>No DNA, spike-in, single organism</a:t>
            </a:r>
          </a:p>
          <a:p>
            <a:pPr lvl="1"/>
            <a:r>
              <a:rPr lang="en-US" dirty="0" smtClean="0"/>
              <a:t>Randomize control samples</a:t>
            </a:r>
          </a:p>
          <a:p>
            <a:r>
              <a:rPr lang="en-US" dirty="0" smtClean="0"/>
              <a:t>Have one person oversee and understand all aspects of the experiment</a:t>
            </a:r>
          </a:p>
          <a:p>
            <a:pPr lvl="1"/>
            <a:r>
              <a:rPr lang="en-US" dirty="0" smtClean="0"/>
              <a:t>Cannot treat the experiment and analysis as a series of black boxes passed from one person to another</a:t>
            </a:r>
          </a:p>
          <a:p>
            <a:pPr lvl="1"/>
            <a:r>
              <a:rPr lang="en-US" dirty="0"/>
              <a:t>May require heroic efforts</a:t>
            </a:r>
          </a:p>
          <a:p>
            <a:pPr marL="457200" lvl="1" indent="0">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Guelph 2015</a:t>
            </a:r>
            <a:endParaRPr lang="en-US" dirty="0"/>
          </a:p>
        </p:txBody>
      </p:sp>
      <p:sp>
        <p:nvSpPr>
          <p:cNvPr id="5" name="Slide Number Placeholder 4"/>
          <p:cNvSpPr>
            <a:spLocks noGrp="1"/>
          </p:cNvSpPr>
          <p:nvPr>
            <p:ph type="sldNum" sz="quarter" idx="12"/>
          </p:nvPr>
        </p:nvSpPr>
        <p:spPr/>
        <p:txBody>
          <a:bodyPr/>
          <a:lstStyle/>
          <a:p>
            <a:fld id="{4CBC7C6D-2764-8E4F-B1AE-9A315E705D2C}" type="slidenum">
              <a:rPr lang="en-US" smtClean="0"/>
              <a:t>13</a:t>
            </a:fld>
            <a:endParaRPr lang="en-US"/>
          </a:p>
        </p:txBody>
      </p:sp>
    </p:spTree>
    <p:extLst>
      <p:ext uri="{BB962C8B-B14F-4D97-AF65-F5344CB8AC3E}">
        <p14:creationId xmlns:p14="http://schemas.microsoft.com/office/powerpoint/2010/main" val="32050213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Controlling for experimental variability</a:t>
            </a:r>
            <a:endParaRPr lang="en-US" dirty="0"/>
          </a:p>
        </p:txBody>
      </p:sp>
      <p:sp>
        <p:nvSpPr>
          <p:cNvPr id="3" name="Content Placeholder 2"/>
          <p:cNvSpPr>
            <a:spLocks noGrp="1"/>
          </p:cNvSpPr>
          <p:nvPr>
            <p:ph idx="1"/>
          </p:nvPr>
        </p:nvSpPr>
        <p:spPr/>
        <p:txBody>
          <a:bodyPr>
            <a:normAutofit/>
          </a:bodyPr>
          <a:lstStyle/>
          <a:p>
            <a:r>
              <a:rPr lang="en-US" dirty="0" smtClean="0">
                <a:solidFill>
                  <a:schemeClr val="bg1">
                    <a:lumMod val="75000"/>
                  </a:schemeClr>
                </a:solidFill>
              </a:rPr>
              <a:t>Standardize</a:t>
            </a:r>
          </a:p>
          <a:p>
            <a:pPr lvl="1"/>
            <a:r>
              <a:rPr lang="en-US" dirty="0" smtClean="0">
                <a:solidFill>
                  <a:schemeClr val="bg1">
                    <a:lumMod val="75000"/>
                  </a:schemeClr>
                </a:solidFill>
              </a:rPr>
              <a:t>Your standards will differ from others’</a:t>
            </a:r>
          </a:p>
          <a:p>
            <a:r>
              <a:rPr lang="en-US" dirty="0" smtClean="0">
                <a:solidFill>
                  <a:schemeClr val="bg1">
                    <a:lumMod val="75000"/>
                  </a:schemeClr>
                </a:solidFill>
              </a:rPr>
              <a:t>Control</a:t>
            </a:r>
          </a:p>
          <a:p>
            <a:pPr lvl="1"/>
            <a:r>
              <a:rPr lang="en-US" dirty="0" smtClean="0">
                <a:solidFill>
                  <a:schemeClr val="bg1">
                    <a:lumMod val="75000"/>
                  </a:schemeClr>
                </a:solidFill>
              </a:rPr>
              <a:t>No DNA, spike-in, single organism</a:t>
            </a:r>
          </a:p>
          <a:p>
            <a:pPr lvl="1"/>
            <a:r>
              <a:rPr lang="en-US" dirty="0" smtClean="0">
                <a:solidFill>
                  <a:schemeClr val="bg1">
                    <a:lumMod val="75000"/>
                  </a:schemeClr>
                </a:solidFill>
              </a:rPr>
              <a:t>Randomize control samples</a:t>
            </a:r>
          </a:p>
          <a:p>
            <a:r>
              <a:rPr lang="en-US" dirty="0" smtClean="0">
                <a:solidFill>
                  <a:schemeClr val="bg1">
                    <a:lumMod val="75000"/>
                  </a:schemeClr>
                </a:solidFill>
              </a:rPr>
              <a:t>Have one person know the entire experiment</a:t>
            </a:r>
          </a:p>
          <a:p>
            <a:pPr lvl="1"/>
            <a:r>
              <a:rPr lang="en-US" dirty="0" smtClean="0">
                <a:solidFill>
                  <a:schemeClr val="bg1">
                    <a:lumMod val="75000"/>
                  </a:schemeClr>
                </a:solidFill>
              </a:rPr>
              <a:t>May require heroic efforts</a:t>
            </a:r>
          </a:p>
          <a:p>
            <a:r>
              <a:rPr lang="en-US" b="1" dirty="0" smtClean="0">
                <a:solidFill>
                  <a:srgbClr val="FF0000"/>
                </a:solidFill>
              </a:rPr>
              <a:t>Even so …</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Guelph 2015</a:t>
            </a:r>
            <a:endParaRPr lang="en-US" dirty="0"/>
          </a:p>
        </p:txBody>
      </p:sp>
      <p:sp>
        <p:nvSpPr>
          <p:cNvPr id="5" name="Slide Number Placeholder 4"/>
          <p:cNvSpPr>
            <a:spLocks noGrp="1"/>
          </p:cNvSpPr>
          <p:nvPr>
            <p:ph type="sldNum" sz="quarter" idx="12"/>
          </p:nvPr>
        </p:nvSpPr>
        <p:spPr/>
        <p:txBody>
          <a:bodyPr/>
          <a:lstStyle/>
          <a:p>
            <a:fld id="{4CBC7C6D-2764-8E4F-B1AE-9A315E705D2C}" type="slidenum">
              <a:rPr lang="en-US" smtClean="0"/>
              <a:t>14</a:t>
            </a:fld>
            <a:endParaRPr lang="en-US"/>
          </a:p>
        </p:txBody>
      </p:sp>
    </p:spTree>
    <p:extLst>
      <p:ext uri="{BB962C8B-B14F-4D97-AF65-F5344CB8AC3E}">
        <p14:creationId xmlns:p14="http://schemas.microsoft.com/office/powerpoint/2010/main" val="27169918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difference!</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15</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
        <p:nvSpPr>
          <p:cNvPr id="13" name="Rectangle 12"/>
          <p:cNvSpPr/>
          <p:nvPr/>
        </p:nvSpPr>
        <p:spPr>
          <a:xfrm>
            <a:off x="3429946" y="2339101"/>
            <a:ext cx="5256854" cy="32054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4869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 we have a difference?</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16</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
        <p:nvSpPr>
          <p:cNvPr id="13" name="Rectangle 12"/>
          <p:cNvSpPr/>
          <p:nvPr/>
        </p:nvSpPr>
        <p:spPr>
          <a:xfrm>
            <a:off x="6019800" y="2324160"/>
            <a:ext cx="2667000" cy="32054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1916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causes the difference?</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17</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Tree>
    <p:extLst>
      <p:ext uri="{BB962C8B-B14F-4D97-AF65-F5344CB8AC3E}">
        <p14:creationId xmlns:p14="http://schemas.microsoft.com/office/powerpoint/2010/main" val="25947359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Sequencing data are high-dimensional</a:t>
            </a:r>
          </a:p>
          <a:p>
            <a:pPr lvl="1"/>
            <a:r>
              <a:rPr lang="en-US" dirty="0" smtClean="0"/>
              <a:t>Therefore statistical analyses can be wildly optimistic</a:t>
            </a:r>
          </a:p>
          <a:p>
            <a:r>
              <a:rPr lang="en-US" dirty="0" smtClean="0"/>
              <a:t>Sequencing data are sparse</a:t>
            </a:r>
          </a:p>
          <a:p>
            <a:pPr lvl="1"/>
            <a:r>
              <a:rPr lang="en-US" dirty="0" smtClean="0"/>
              <a:t>Therefore we need to estimate many of our values</a:t>
            </a:r>
          </a:p>
          <a:p>
            <a:r>
              <a:rPr lang="en-US" dirty="0"/>
              <a:t>Sequencing data are compositional</a:t>
            </a:r>
          </a:p>
          <a:p>
            <a:pPr lvl="1"/>
            <a:r>
              <a:rPr lang="en-US" dirty="0" smtClean="0"/>
              <a:t>Therefore everything correlates with everything</a:t>
            </a:r>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18</a:t>
            </a:fld>
            <a:endParaRPr lang="en-US"/>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Tree>
    <p:extLst>
      <p:ext uri="{BB962C8B-B14F-4D97-AF65-F5344CB8AC3E}">
        <p14:creationId xmlns:p14="http://schemas.microsoft.com/office/powerpoint/2010/main" val="6109262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problem is -</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a:t>
            </a:r>
          </a:p>
          <a:p>
            <a:r>
              <a:rPr lang="en-US" dirty="0">
                <a:solidFill>
                  <a:schemeClr val="bg1">
                    <a:lumMod val="75000"/>
                  </a:schemeClr>
                </a:solidFill>
              </a:rPr>
              <a:t>Sequencing data are compositional</a:t>
            </a:r>
          </a:p>
          <a:p>
            <a:pPr lvl="1"/>
            <a:r>
              <a:rPr lang="en-US" dirty="0">
                <a:solidFill>
                  <a:schemeClr val="bg1">
                    <a:lumMod val="75000"/>
                  </a:schemeClr>
                </a:solidFill>
              </a:rPr>
              <a:t>everything correlates with </a:t>
            </a:r>
            <a:r>
              <a:rPr lang="en-US" dirty="0" smtClean="0">
                <a:solidFill>
                  <a:schemeClr val="bg1">
                    <a:lumMod val="75000"/>
                  </a:schemeClr>
                </a:solidFill>
              </a:rPr>
              <a:t>everything</a:t>
            </a:r>
          </a:p>
          <a:p>
            <a:r>
              <a:rPr lang="en-US" b="1" dirty="0"/>
              <a:t>Most of us are unaware of the </a:t>
            </a:r>
            <a:r>
              <a:rPr lang="en-US" b="1" dirty="0" smtClean="0"/>
              <a:t>problems</a:t>
            </a:r>
            <a:endParaRPr lang="en-US" b="1" dirty="0">
              <a:solidFill>
                <a:schemeClr val="bg1"/>
              </a:solidFill>
            </a:endParaRPr>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19</a:t>
            </a:fld>
            <a:endParaRPr lang="en-US"/>
          </a:p>
        </p:txBody>
      </p:sp>
    </p:spTree>
    <p:extLst>
      <p:ext uri="{BB962C8B-B14F-4D97-AF65-F5344CB8AC3E}">
        <p14:creationId xmlns:p14="http://schemas.microsoft.com/office/powerpoint/2010/main" val="9597751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t>There are known </a:t>
            </a:r>
            <a:r>
              <a:rPr lang="en-US" dirty="0" err="1"/>
              <a:t>knowns</a:t>
            </a:r>
            <a:r>
              <a:rPr lang="en-US" dirty="0"/>
              <a:t>. These are things we know that we know. </a:t>
            </a:r>
          </a:p>
          <a:p>
            <a:r>
              <a:rPr lang="en-US" dirty="0"/>
              <a:t>There are known unknowns. That is to say, there are things that we know we don't know. </a:t>
            </a:r>
          </a:p>
          <a:p>
            <a:r>
              <a:rPr lang="en-US" dirty="0"/>
              <a:t>But there are also unknown unknowns. There are things we don't know we don't know.</a:t>
            </a:r>
          </a:p>
          <a:p>
            <a:r>
              <a:rPr lang="en-US" b="1" dirty="0">
                <a:solidFill>
                  <a:schemeClr val="accent2"/>
                </a:solidFill>
              </a:rPr>
              <a:t>There are unknown knows: That is, there are also things we think we know that we don’t know</a:t>
            </a:r>
          </a:p>
        </p:txBody>
      </p:sp>
      <p:sp>
        <p:nvSpPr>
          <p:cNvPr id="2" name="Title 1"/>
          <p:cNvSpPr>
            <a:spLocks noGrp="1"/>
          </p:cNvSpPr>
          <p:nvPr>
            <p:ph type="title"/>
          </p:nvPr>
        </p:nvSpPr>
        <p:spPr/>
        <p:txBody>
          <a:bodyPr>
            <a:normAutofit/>
          </a:bodyPr>
          <a:lstStyle/>
          <a:p>
            <a:r>
              <a:rPr lang="en-US" dirty="0" smtClean="0"/>
              <a:t>Best quote ever!?</a:t>
            </a:r>
            <a:endParaRPr lang="en-US" dirty="0"/>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TextBox 4"/>
          <p:cNvSpPr txBox="1"/>
          <p:nvPr/>
        </p:nvSpPr>
        <p:spPr>
          <a:xfrm>
            <a:off x="5393764" y="5251817"/>
            <a:ext cx="1787531" cy="369332"/>
          </a:xfrm>
          <a:prstGeom prst="rect">
            <a:avLst/>
          </a:prstGeom>
          <a:noFill/>
        </p:spPr>
        <p:txBody>
          <a:bodyPr wrap="none" rtlCol="0">
            <a:spAutoFit/>
          </a:bodyPr>
          <a:lstStyle/>
          <a:p>
            <a:r>
              <a:rPr lang="en-US" dirty="0" smtClean="0"/>
              <a:t>Donald Rumsfeld</a:t>
            </a:r>
            <a:endParaRPr lang="en-US" dirty="0"/>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2</a:t>
            </a:fld>
            <a:endParaRPr lang="en-US"/>
          </a:p>
        </p:txBody>
      </p:sp>
      <p:sp>
        <p:nvSpPr>
          <p:cNvPr id="8" name="Rectangle 7"/>
          <p:cNvSpPr/>
          <p:nvPr/>
        </p:nvSpPr>
        <p:spPr>
          <a:xfrm>
            <a:off x="457200" y="4392706"/>
            <a:ext cx="4033297" cy="12433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10448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Karl Pearson - 1896</a:t>
            </a:r>
            <a:endParaRPr lang="en-US" dirty="0"/>
          </a:p>
        </p:txBody>
      </p:sp>
      <p:sp>
        <p:nvSpPr>
          <p:cNvPr id="3" name="Content Placeholder 2"/>
          <p:cNvSpPr>
            <a:spLocks noGrp="1"/>
          </p:cNvSpPr>
          <p:nvPr>
            <p:ph idx="1"/>
          </p:nvPr>
        </p:nvSpPr>
        <p:spPr>
          <a:xfrm>
            <a:off x="457200" y="1600200"/>
            <a:ext cx="5562600" cy="4525963"/>
          </a:xfrm>
        </p:spPr>
        <p:txBody>
          <a:bodyPr>
            <a:normAutofit fontScale="70000" lnSpcReduction="20000"/>
          </a:bodyPr>
          <a:lstStyle/>
          <a:p>
            <a:r>
              <a:rPr lang="en-US" dirty="0" smtClean="0">
                <a:solidFill>
                  <a:schemeClr val="bg1">
                    <a:lumMod val="75000"/>
                  </a:schemeClr>
                </a:solidFill>
              </a:rPr>
              <a:t>From the above examples it will be seen that the method which judges of the intensity of organic correlation by the reduction of all absolute measures to indices, the denominators of which are some one absolute measurement, is not free from obscurity; for this method would give the major portion of the observed index correlation had the parts of the animal been thrown together at random, i.e., if there were no organic correlation at all</a:t>
            </a:r>
          </a:p>
          <a:p>
            <a:r>
              <a:rPr lang="en-US" b="1" dirty="0" smtClean="0"/>
              <a:t>In other words – these datasets are not what they seem to be, and spurious correlation is a major unappreciated problem whenever a ratio is involved</a:t>
            </a:r>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20</a:t>
            </a:fld>
            <a:endParaRPr lang="en-US"/>
          </a:p>
        </p:txBody>
      </p:sp>
      <p:pic>
        <p:nvPicPr>
          <p:cNvPr id="6" name="Picture 5"/>
          <p:cNvPicPr>
            <a:picLocks noChangeAspect="1"/>
          </p:cNvPicPr>
          <p:nvPr/>
        </p:nvPicPr>
        <p:blipFill>
          <a:blip r:embed="rId2"/>
          <a:stretch>
            <a:fillRect/>
          </a:stretch>
        </p:blipFill>
        <p:spPr>
          <a:xfrm>
            <a:off x="6157756" y="1878944"/>
            <a:ext cx="2794000" cy="3975100"/>
          </a:xfrm>
          <a:prstGeom prst="rect">
            <a:avLst/>
          </a:prstGeom>
        </p:spPr>
      </p:pic>
    </p:spTree>
    <p:extLst>
      <p:ext uri="{BB962C8B-B14F-4D97-AF65-F5344CB8AC3E}">
        <p14:creationId xmlns:p14="http://schemas.microsoft.com/office/powerpoint/2010/main" val="13307285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smtClean="0">
                <a:solidFill>
                  <a:srgbClr val="FF0000"/>
                </a:solidFill>
              </a:rPr>
              <a:t>Assumption</a:t>
            </a:r>
            <a:r>
              <a:rPr lang="en-US" dirty="0" smtClean="0"/>
              <a:t>: The </a:t>
            </a:r>
            <a:r>
              <a:rPr lang="en-US" dirty="0"/>
              <a:t>total number of molecules examined </a:t>
            </a:r>
            <a:r>
              <a:rPr lang="en-US" dirty="0" smtClean="0"/>
              <a:t>is the </a:t>
            </a:r>
            <a:r>
              <a:rPr lang="en-US" dirty="0"/>
              <a:t>same between samples</a:t>
            </a:r>
          </a:p>
          <a:p>
            <a:pPr lvl="1"/>
            <a:r>
              <a:rPr lang="en-US" dirty="0"/>
              <a:t>Bacterial load is not constant between environments</a:t>
            </a:r>
          </a:p>
          <a:p>
            <a:pPr lvl="1"/>
            <a:r>
              <a:rPr lang="en-US" dirty="0"/>
              <a:t>The total RNA level is not constant between growth states, tissues or organisms</a:t>
            </a:r>
          </a:p>
          <a:p>
            <a:r>
              <a:rPr lang="en-US" dirty="0" smtClean="0"/>
              <a:t>Compositional data are ratio datasets </a:t>
            </a:r>
          </a:p>
          <a:p>
            <a:pPr lvl="1"/>
            <a:r>
              <a:rPr lang="en-US" dirty="0"/>
              <a:t>E</a:t>
            </a:r>
            <a:r>
              <a:rPr lang="en-US" dirty="0" smtClean="0"/>
              <a:t>ither imposed or by design </a:t>
            </a:r>
            <a:r>
              <a:rPr lang="en-US" sz="1300" dirty="0" smtClean="0"/>
              <a:t>(</a:t>
            </a:r>
            <a:r>
              <a:rPr lang="en-US" sz="1300" dirty="0" err="1" smtClean="0"/>
              <a:t>Aitchison</a:t>
            </a:r>
            <a:r>
              <a:rPr lang="en-US" sz="1300" dirty="0" smtClean="0"/>
              <a:t>, 1986)</a:t>
            </a:r>
          </a:p>
          <a:p>
            <a:pPr lvl="1"/>
            <a:r>
              <a:rPr lang="en-US" dirty="0" smtClean="0"/>
              <a:t>Proportions, %, ppm, </a:t>
            </a:r>
            <a:r>
              <a:rPr lang="en-US" dirty="0" err="1" smtClean="0"/>
              <a:t>etc</a:t>
            </a:r>
            <a:endParaRPr lang="en-US" dirty="0" smtClean="0"/>
          </a:p>
          <a:p>
            <a:pPr marL="457200" lvl="1" indent="0">
              <a:buNone/>
            </a:pPr>
            <a:endParaRPr lang="en-US" dirty="0" smtClean="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21</a:t>
            </a:fld>
            <a:endParaRPr lang="en-US"/>
          </a:p>
        </p:txBody>
      </p:sp>
      <p:pic>
        <p:nvPicPr>
          <p:cNvPr id="7" name="Picture 6" descr="CoD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115" y="274638"/>
            <a:ext cx="3160641" cy="1142999"/>
          </a:xfrm>
          <a:prstGeom prst="rect">
            <a:avLst/>
          </a:prstGeom>
        </p:spPr>
      </p:pic>
      <p:sp>
        <p:nvSpPr>
          <p:cNvPr id="2" name="Rectangle 1"/>
          <p:cNvSpPr/>
          <p:nvPr/>
        </p:nvSpPr>
        <p:spPr>
          <a:xfrm>
            <a:off x="457200" y="2614707"/>
            <a:ext cx="7342094" cy="37416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300749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smtClean="0">
                <a:solidFill>
                  <a:srgbClr val="FF0000"/>
                </a:solidFill>
              </a:rPr>
              <a:t>reality</a:t>
            </a:r>
            <a:r>
              <a:rPr lang="en-US" dirty="0" smtClean="0"/>
              <a:t>: The </a:t>
            </a:r>
            <a:r>
              <a:rPr lang="en-US" dirty="0"/>
              <a:t>total number of molecules examined </a:t>
            </a:r>
            <a:r>
              <a:rPr lang="en-US" dirty="0" smtClean="0"/>
              <a:t>is not the </a:t>
            </a:r>
            <a:r>
              <a:rPr lang="en-US" dirty="0"/>
              <a:t>same between samples</a:t>
            </a:r>
          </a:p>
          <a:p>
            <a:pPr lvl="1"/>
            <a:r>
              <a:rPr lang="en-US" dirty="0"/>
              <a:t>Bacterial load is not constant between environments</a:t>
            </a:r>
          </a:p>
          <a:p>
            <a:pPr lvl="1"/>
            <a:r>
              <a:rPr lang="en-US" dirty="0"/>
              <a:t>The total RNA level is not constant between growth states, tissues or organisms</a:t>
            </a:r>
          </a:p>
          <a:p>
            <a:r>
              <a:rPr lang="en-US" dirty="0" smtClean="0"/>
              <a:t>Compositional data are ratio datasets </a:t>
            </a:r>
          </a:p>
          <a:p>
            <a:pPr lvl="1"/>
            <a:r>
              <a:rPr lang="en-US" dirty="0"/>
              <a:t>E</a:t>
            </a:r>
            <a:r>
              <a:rPr lang="en-US" dirty="0" smtClean="0"/>
              <a:t>ither imposed or by design </a:t>
            </a:r>
            <a:r>
              <a:rPr lang="en-US" sz="1300" dirty="0" smtClean="0"/>
              <a:t>(</a:t>
            </a:r>
            <a:r>
              <a:rPr lang="en-US" sz="1300" dirty="0" err="1" smtClean="0"/>
              <a:t>Aitchison</a:t>
            </a:r>
            <a:r>
              <a:rPr lang="en-US" sz="1300" dirty="0" smtClean="0"/>
              <a:t>, 1986)</a:t>
            </a:r>
          </a:p>
          <a:p>
            <a:pPr lvl="1"/>
            <a:r>
              <a:rPr lang="en-US" dirty="0" smtClean="0"/>
              <a:t>Proportions, %, ppm, </a:t>
            </a:r>
            <a:r>
              <a:rPr lang="en-US" dirty="0" err="1" smtClean="0"/>
              <a:t>etc</a:t>
            </a:r>
            <a:endParaRPr lang="en-US" dirty="0" smtClean="0"/>
          </a:p>
          <a:p>
            <a:pPr marL="457200" lvl="1" indent="0">
              <a:buNone/>
            </a:pPr>
            <a:endParaRPr lang="en-US" dirty="0" smtClean="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22</a:t>
            </a:fld>
            <a:endParaRPr lang="en-US"/>
          </a:p>
        </p:txBody>
      </p:sp>
      <p:pic>
        <p:nvPicPr>
          <p:cNvPr id="7" name="Picture 6" descr="CoD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115" y="274638"/>
            <a:ext cx="3160641" cy="1142999"/>
          </a:xfrm>
          <a:prstGeom prst="rect">
            <a:avLst/>
          </a:prstGeom>
        </p:spPr>
      </p:pic>
      <p:sp>
        <p:nvSpPr>
          <p:cNvPr id="2" name="Rectangle 1"/>
          <p:cNvSpPr/>
          <p:nvPr/>
        </p:nvSpPr>
        <p:spPr>
          <a:xfrm>
            <a:off x="457200" y="4332941"/>
            <a:ext cx="7342094" cy="202340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79841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Compositional data are ratio datasets </a:t>
            </a:r>
          </a:p>
          <a:p>
            <a:pPr lvl="1"/>
            <a:r>
              <a:rPr lang="en-US" dirty="0"/>
              <a:t>E</a:t>
            </a:r>
            <a:r>
              <a:rPr lang="en-US" dirty="0" smtClean="0"/>
              <a:t>ither imposed or by design </a:t>
            </a:r>
            <a:r>
              <a:rPr lang="en-US" sz="1300" dirty="0" smtClean="0"/>
              <a:t>(</a:t>
            </a:r>
            <a:r>
              <a:rPr lang="en-US" sz="1300" dirty="0" err="1" smtClean="0"/>
              <a:t>Aitchison</a:t>
            </a:r>
            <a:r>
              <a:rPr lang="en-US" sz="1300" dirty="0" smtClean="0"/>
              <a:t>, 1986)</a:t>
            </a:r>
          </a:p>
          <a:p>
            <a:pPr lvl="1"/>
            <a:r>
              <a:rPr lang="en-US" dirty="0" smtClean="0"/>
              <a:t>Proportions, %, ppm, </a:t>
            </a:r>
            <a:r>
              <a:rPr lang="en-US" dirty="0" err="1" smtClean="0"/>
              <a:t>etc</a:t>
            </a:r>
            <a:endParaRPr lang="en-US" dirty="0" smtClean="0"/>
          </a:p>
          <a:p>
            <a:pPr lvl="1"/>
            <a:endParaRPr lang="en-US" dirty="0"/>
          </a:p>
          <a:p>
            <a:r>
              <a:rPr lang="en-US" dirty="0" smtClean="0"/>
              <a:t>Recall that the sequencer imposes an arbitrary limit on the number of reads obtained</a:t>
            </a:r>
          </a:p>
          <a:p>
            <a:pPr lvl="1"/>
            <a:r>
              <a:rPr lang="en-US" dirty="0" smtClean="0"/>
              <a:t>Thus: </a:t>
            </a:r>
            <a:r>
              <a:rPr lang="en-US" dirty="0" err="1" smtClean="0"/>
              <a:t>CoDa</a:t>
            </a:r>
            <a:r>
              <a:rPr lang="en-US" dirty="0" smtClean="0"/>
              <a:t>!</a:t>
            </a:r>
          </a:p>
          <a:p>
            <a:pPr marL="457200" lvl="1" indent="0">
              <a:buNone/>
            </a:pPr>
            <a:endParaRPr lang="en-US" dirty="0" smtClean="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23</a:t>
            </a:fld>
            <a:endParaRPr lang="en-US"/>
          </a:p>
        </p:txBody>
      </p:sp>
      <p:pic>
        <p:nvPicPr>
          <p:cNvPr id="7" name="Picture 6" descr="CoD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115" y="274638"/>
            <a:ext cx="3160641" cy="1142999"/>
          </a:xfrm>
          <a:prstGeom prst="rect">
            <a:avLst/>
          </a:prstGeom>
        </p:spPr>
      </p:pic>
    </p:spTree>
    <p:extLst>
      <p:ext uri="{BB962C8B-B14F-4D97-AF65-F5344CB8AC3E}">
        <p14:creationId xmlns:p14="http://schemas.microsoft.com/office/powerpoint/2010/main" val="23610540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problem is geometrical</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24</a:t>
            </a:fld>
            <a:endParaRPr lang="en-US"/>
          </a:p>
        </p:txBody>
      </p:sp>
      <p:pic>
        <p:nvPicPr>
          <p:cNvPr id="7" name="Picture 6"/>
          <p:cNvPicPr>
            <a:picLocks noChangeAspect="1"/>
          </p:cNvPicPr>
          <p:nvPr/>
        </p:nvPicPr>
        <p:blipFill>
          <a:blip r:embed="rId3"/>
          <a:stretch>
            <a:fillRect/>
          </a:stretch>
        </p:blipFill>
        <p:spPr>
          <a:xfrm>
            <a:off x="4229100" y="1736911"/>
            <a:ext cx="3581400" cy="3670300"/>
          </a:xfrm>
          <a:prstGeom prst="rect">
            <a:avLst/>
          </a:prstGeom>
        </p:spPr>
      </p:pic>
      <p:sp>
        <p:nvSpPr>
          <p:cNvPr id="8" name="TextBox 7"/>
          <p:cNvSpPr txBox="1"/>
          <p:nvPr/>
        </p:nvSpPr>
        <p:spPr>
          <a:xfrm>
            <a:off x="717175" y="2106707"/>
            <a:ext cx="3407336" cy="2677656"/>
          </a:xfrm>
          <a:prstGeom prst="rect">
            <a:avLst/>
          </a:prstGeom>
          <a:noFill/>
        </p:spPr>
        <p:txBody>
          <a:bodyPr wrap="square" rtlCol="0">
            <a:spAutoFit/>
          </a:bodyPr>
          <a:lstStyle/>
          <a:p>
            <a:pPr marL="285750" indent="-285750">
              <a:buFont typeface="Arial"/>
              <a:buChar char="•"/>
            </a:pPr>
            <a:r>
              <a:rPr lang="en-US" sz="2400" dirty="0" smtClean="0"/>
              <a:t>We are bounded by real numbers that must be positive</a:t>
            </a:r>
          </a:p>
          <a:p>
            <a:pPr marL="285750" indent="-285750">
              <a:buFont typeface="Arial"/>
              <a:buChar char="•"/>
            </a:pPr>
            <a:endParaRPr lang="en-US" sz="2400" dirty="0"/>
          </a:p>
          <a:p>
            <a:pPr marL="285750" indent="-285750">
              <a:buFont typeface="Arial"/>
              <a:buChar char="•"/>
            </a:pPr>
            <a:r>
              <a:rPr lang="en-US" sz="2400" dirty="0" smtClean="0"/>
              <a:t>A value of 0 represents an infinity on one or more axes</a:t>
            </a:r>
            <a:endParaRPr lang="en-US" sz="2400" dirty="0"/>
          </a:p>
        </p:txBody>
      </p:sp>
    </p:spTree>
    <p:extLst>
      <p:ext uri="{BB962C8B-B14F-4D97-AF65-F5344CB8AC3E}">
        <p14:creationId xmlns:p14="http://schemas.microsoft.com/office/powerpoint/2010/main" val="90576695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non-linearity</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25</a:t>
            </a:fld>
            <a:endParaRPr lang="en-US"/>
          </a:p>
        </p:txBody>
      </p:sp>
      <p:pic>
        <p:nvPicPr>
          <p:cNvPr id="11" name="Content Placeholder 10" descr="effect_of_clr.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610" r="33274"/>
          <a:stretch/>
        </p:blipFill>
        <p:spPr>
          <a:xfrm>
            <a:off x="457200" y="1600200"/>
            <a:ext cx="5250329" cy="4525963"/>
          </a:xfrm>
        </p:spPr>
      </p:pic>
      <p:sp>
        <p:nvSpPr>
          <p:cNvPr id="12" name="Rectangle 11"/>
          <p:cNvSpPr/>
          <p:nvPr/>
        </p:nvSpPr>
        <p:spPr>
          <a:xfrm>
            <a:off x="1404756" y="3368520"/>
            <a:ext cx="6569651" cy="2677656"/>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a:t>	</a:t>
            </a:r>
            <a:r>
              <a:rPr lang="en-US" sz="1200" dirty="0" smtClean="0"/>
              <a:t>									</a:t>
            </a:r>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
        <p:nvSpPr>
          <p:cNvPr id="6" name="TextBox 5"/>
          <p:cNvSpPr txBox="1"/>
          <p:nvPr/>
        </p:nvSpPr>
        <p:spPr>
          <a:xfrm>
            <a:off x="6409764" y="2704353"/>
            <a:ext cx="2142565" cy="2031325"/>
          </a:xfrm>
          <a:prstGeom prst="rect">
            <a:avLst/>
          </a:prstGeom>
          <a:noFill/>
        </p:spPr>
        <p:txBody>
          <a:bodyPr wrap="square" rtlCol="0">
            <a:spAutoFit/>
          </a:bodyPr>
          <a:lstStyle/>
          <a:p>
            <a:r>
              <a:rPr lang="en-US" dirty="0" smtClean="0"/>
              <a:t>Here we can see the non-linear relationship between what we want to examine, and what we can examine!</a:t>
            </a:r>
          </a:p>
        </p:txBody>
      </p:sp>
    </p:spTree>
    <p:extLst>
      <p:ext uri="{BB962C8B-B14F-4D97-AF65-F5344CB8AC3E}">
        <p14:creationId xmlns:p14="http://schemas.microsoft.com/office/powerpoint/2010/main" val="42413447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negative correlations</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26</a:t>
            </a:fld>
            <a:endParaRPr lang="en-US"/>
          </a:p>
        </p:txBody>
      </p:sp>
      <p:pic>
        <p:nvPicPr>
          <p:cNvPr id="11" name="Content Placeholder 10" descr="effect_of_clr.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610" r="33274"/>
          <a:stretch/>
        </p:blipFill>
        <p:spPr>
          <a:xfrm>
            <a:off x="457200" y="1600200"/>
            <a:ext cx="5250329" cy="4525963"/>
          </a:xfrm>
        </p:spPr>
      </p:pic>
      <p:sp>
        <p:nvSpPr>
          <p:cNvPr id="12" name="Rectangle 11"/>
          <p:cNvSpPr/>
          <p:nvPr/>
        </p:nvSpPr>
        <p:spPr>
          <a:xfrm>
            <a:off x="1404756" y="3368520"/>
            <a:ext cx="6569651" cy="2677656"/>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a:t>	</a:t>
            </a:r>
            <a:r>
              <a:rPr lang="en-US" sz="1200" dirty="0" smtClean="0"/>
              <a:t>									</a:t>
            </a:r>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
        <p:nvSpPr>
          <p:cNvPr id="6" name="TextBox 5"/>
          <p:cNvSpPr txBox="1"/>
          <p:nvPr/>
        </p:nvSpPr>
        <p:spPr>
          <a:xfrm>
            <a:off x="6245413" y="3048000"/>
            <a:ext cx="2315882" cy="1477328"/>
          </a:xfrm>
          <a:prstGeom prst="rect">
            <a:avLst/>
          </a:prstGeom>
          <a:noFill/>
        </p:spPr>
        <p:txBody>
          <a:bodyPr wrap="square" rtlCol="0">
            <a:spAutoFit/>
          </a:bodyPr>
          <a:lstStyle/>
          <a:p>
            <a:r>
              <a:rPr lang="en-US" dirty="0" smtClean="0"/>
              <a:t>Here we can see the negative correlation bias – if one thing goes up, something else has to go down</a:t>
            </a:r>
            <a:endParaRPr lang="en-US" dirty="0"/>
          </a:p>
        </p:txBody>
      </p:sp>
    </p:spTree>
    <p:extLst>
      <p:ext uri="{BB962C8B-B14F-4D97-AF65-F5344CB8AC3E}">
        <p14:creationId xmlns:p14="http://schemas.microsoft.com/office/powerpoint/2010/main" val="5424409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CLR transformation</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27</a:t>
            </a:fld>
            <a:endParaRPr lang="en-US"/>
          </a:p>
        </p:txBody>
      </p:sp>
      <p:pic>
        <p:nvPicPr>
          <p:cNvPr id="11" name="Content Placeholder 10" descr="effect_of_clr.pdf"/>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12" name="Rectangle 11"/>
          <p:cNvSpPr/>
          <p:nvPr/>
        </p:nvSpPr>
        <p:spPr>
          <a:xfrm>
            <a:off x="1404756" y="3368520"/>
            <a:ext cx="6569651" cy="3046987"/>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err="1" smtClean="0"/>
              <a:t>clr</a:t>
            </a:r>
            <a:r>
              <a:rPr lang="en-US" sz="1200" dirty="0"/>
              <a:t>(x) = </a:t>
            </a:r>
            <a:r>
              <a:rPr lang="en-US" sz="1200" dirty="0" smtClean="0"/>
              <a:t>[log2</a:t>
            </a:r>
            <a:r>
              <a:rPr lang="en-US" sz="1200" dirty="0"/>
              <a:t>(x</a:t>
            </a:r>
            <a:r>
              <a:rPr lang="en-US" sz="1200" baseline="-25000" dirty="0"/>
              <a:t>1</a:t>
            </a:r>
            <a:r>
              <a:rPr lang="en-US" sz="1200" dirty="0"/>
              <a:t>/</a:t>
            </a:r>
            <a:r>
              <a:rPr lang="en-US" sz="1200" dirty="0" err="1"/>
              <a:t>gx</a:t>
            </a:r>
            <a:r>
              <a:rPr lang="en-US" sz="1200" dirty="0"/>
              <a:t>), </a:t>
            </a:r>
            <a:endParaRPr lang="en-US" sz="1200" dirty="0" smtClean="0"/>
          </a:p>
          <a:p>
            <a:pPr indent="-57150"/>
            <a:r>
              <a:rPr lang="en-US" sz="1200" dirty="0"/>
              <a:t>	</a:t>
            </a:r>
            <a:r>
              <a:rPr lang="en-US" sz="1200" dirty="0" smtClean="0"/>
              <a:t>									    log2</a:t>
            </a:r>
            <a:r>
              <a:rPr lang="en-US" sz="1200" dirty="0"/>
              <a:t>(x</a:t>
            </a:r>
            <a:r>
              <a:rPr lang="en-US" sz="1200" baseline="-25000" dirty="0"/>
              <a:t>2</a:t>
            </a:r>
            <a:r>
              <a:rPr lang="en-US" sz="1200" dirty="0"/>
              <a:t>/</a:t>
            </a:r>
            <a:r>
              <a:rPr lang="en-US" sz="1200" dirty="0" err="1"/>
              <a:t>gx</a:t>
            </a:r>
            <a:r>
              <a:rPr lang="en-US" sz="1200" dirty="0"/>
              <a:t>) </a:t>
            </a:r>
            <a:r>
              <a:rPr lang="en-US" sz="1200" dirty="0" smtClean="0"/>
              <a:t>… </a:t>
            </a:r>
            <a:r>
              <a:rPr lang="en-US" sz="1200" dirty="0"/>
              <a:t>log2(</a:t>
            </a:r>
            <a:r>
              <a:rPr lang="en-US" sz="1200" dirty="0" err="1"/>
              <a:t>x</a:t>
            </a:r>
            <a:r>
              <a:rPr lang="en-US" sz="1200" baseline="-25000" dirty="0" err="1"/>
              <a:t>n</a:t>
            </a:r>
            <a:r>
              <a:rPr lang="en-US" sz="1200" dirty="0"/>
              <a:t>/</a:t>
            </a:r>
            <a:r>
              <a:rPr lang="en-US" sz="1200" dirty="0" err="1"/>
              <a:t>gx</a:t>
            </a:r>
            <a:r>
              <a:rPr lang="en-US" sz="1200" dirty="0"/>
              <a:t>)</a:t>
            </a:r>
            <a:r>
              <a:rPr lang="en-US" sz="1200" dirty="0" smtClean="0"/>
              <a:t>]</a:t>
            </a:r>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a:p>
            <a:pPr indent="-57150" algn="r"/>
            <a:r>
              <a:rPr lang="en-US" sz="1200" dirty="0" smtClean="0"/>
              <a:t>(</a:t>
            </a:r>
            <a:r>
              <a:rPr lang="en-US" sz="1200" dirty="0" err="1"/>
              <a:t>gx</a:t>
            </a:r>
            <a:r>
              <a:rPr lang="en-US" sz="1200" dirty="0"/>
              <a:t> is the geometric mean of vector) </a:t>
            </a:r>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Tree>
    <p:extLst>
      <p:ext uri="{BB962C8B-B14F-4D97-AF65-F5344CB8AC3E}">
        <p14:creationId xmlns:p14="http://schemas.microsoft.com/office/powerpoint/2010/main" val="13346190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analysis</a:t>
            </a:r>
            <a:endParaRPr lang="en-US" dirty="0"/>
          </a:p>
        </p:txBody>
      </p:sp>
      <p:sp>
        <p:nvSpPr>
          <p:cNvPr id="3" name="Content Placeholder 2"/>
          <p:cNvSpPr>
            <a:spLocks noGrp="1"/>
          </p:cNvSpPr>
          <p:nvPr>
            <p:ph idx="1"/>
          </p:nvPr>
        </p:nvSpPr>
        <p:spPr>
          <a:xfrm>
            <a:off x="457200" y="1600201"/>
            <a:ext cx="6841574" cy="2875366"/>
          </a:xfrm>
        </p:spPr>
        <p:txBody>
          <a:bodyPr>
            <a:normAutofit fontScale="55000" lnSpcReduction="20000"/>
          </a:bodyPr>
          <a:lstStyle/>
          <a:p>
            <a:r>
              <a:rPr lang="en-US" dirty="0" smtClean="0"/>
              <a:t>The three rules of </a:t>
            </a:r>
            <a:r>
              <a:rPr lang="en-US" dirty="0" err="1" smtClean="0"/>
              <a:t>CoDa</a:t>
            </a:r>
            <a:r>
              <a:rPr lang="en-US" dirty="0" smtClean="0"/>
              <a:t> analysis</a:t>
            </a:r>
          </a:p>
          <a:p>
            <a:pPr lvl="1"/>
            <a:r>
              <a:rPr lang="en-US" dirty="0" smtClean="0"/>
              <a:t>Conclusions must be scale invariant</a:t>
            </a:r>
          </a:p>
          <a:p>
            <a:pPr lvl="1"/>
            <a:r>
              <a:rPr lang="en-US" dirty="0" smtClean="0"/>
              <a:t>Conclusions must be permutation invariant</a:t>
            </a:r>
          </a:p>
          <a:p>
            <a:pPr lvl="1"/>
            <a:r>
              <a:rPr lang="en-US" dirty="0" smtClean="0"/>
              <a:t>Conclusions must be </a:t>
            </a:r>
            <a:r>
              <a:rPr lang="en-US" dirty="0" err="1" smtClean="0"/>
              <a:t>subcompositionally</a:t>
            </a:r>
            <a:r>
              <a:rPr lang="en-US" dirty="0" smtClean="0"/>
              <a:t> coherent</a:t>
            </a:r>
          </a:p>
          <a:p>
            <a:pPr lvl="1"/>
            <a:endParaRPr lang="en-US" dirty="0"/>
          </a:p>
          <a:p>
            <a:r>
              <a:rPr lang="en-US" dirty="0" smtClean="0"/>
              <a:t>We can only examine ratios between components!</a:t>
            </a:r>
          </a:p>
          <a:p>
            <a:pPr marL="0" indent="0">
              <a:buNone/>
            </a:pPr>
            <a:endParaRPr lang="en-US" dirty="0" smtClean="0"/>
          </a:p>
          <a:p>
            <a:r>
              <a:rPr lang="en-US" dirty="0" smtClean="0"/>
              <a:t>Andrew’s rule:</a:t>
            </a:r>
          </a:p>
          <a:p>
            <a:pPr lvl="1"/>
            <a:r>
              <a:rPr lang="en-US" dirty="0" smtClean="0"/>
              <a:t>Conclusions must be robust </a:t>
            </a:r>
            <a:r>
              <a:rPr lang="en-US" dirty="0"/>
              <a:t>to sampling </a:t>
            </a:r>
            <a:endParaRPr lang="en-US" dirty="0" smtClean="0"/>
          </a:p>
          <a:p>
            <a:pPr marL="857250" lvl="2" indent="0">
              <a:buNone/>
            </a:pPr>
            <a:endParaRPr lang="en-US" dirty="0"/>
          </a:p>
          <a:p>
            <a:pPr marL="457200" lvl="1" indent="0" algn="ct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28</a:t>
            </a:fld>
            <a:endParaRPr lang="en-US"/>
          </a:p>
        </p:txBody>
      </p:sp>
      <p:pic>
        <p:nvPicPr>
          <p:cNvPr id="11" name="Picture 10"/>
          <p:cNvPicPr>
            <a:picLocks noChangeAspect="1"/>
          </p:cNvPicPr>
          <p:nvPr/>
        </p:nvPicPr>
        <p:blipFill>
          <a:blip r:embed="rId2"/>
          <a:stretch>
            <a:fillRect/>
          </a:stretch>
        </p:blipFill>
        <p:spPr>
          <a:xfrm>
            <a:off x="7298774" y="4225032"/>
            <a:ext cx="939800" cy="939800"/>
          </a:xfrm>
          <a:prstGeom prst="rect">
            <a:avLst/>
          </a:prstGeom>
        </p:spPr>
      </p:pic>
    </p:spTree>
    <p:extLst>
      <p:ext uri="{BB962C8B-B14F-4D97-AF65-F5344CB8AC3E}">
        <p14:creationId xmlns:p14="http://schemas.microsoft.com/office/powerpoint/2010/main" val="26253523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oal.png"/>
          <p:cNvPicPr>
            <a:picLocks noGrp="1" noChangeAspect="1"/>
          </p:cNvPicPr>
          <p:nvPr>
            <p:ph idx="1"/>
          </p:nvPr>
        </p:nvPicPr>
        <p:blipFill>
          <a:blip r:embed="rId3">
            <a:extLst>
              <a:ext uri="{28A0092B-C50C-407E-A947-70E740481C1C}">
                <a14:useLocalDpi xmlns:a14="http://schemas.microsoft.com/office/drawing/2010/main" val="0"/>
              </a:ext>
            </a:extLst>
          </a:blip>
          <a:srcRect l="-1140" r="-1140"/>
          <a:stretch>
            <a:fillRect/>
          </a:stretch>
        </p:blipFill>
        <p:spPr>
          <a:xfrm>
            <a:off x="457200" y="2297220"/>
            <a:ext cx="4197247" cy="2308324"/>
          </a:xfrm>
        </p:spPr>
      </p:pic>
      <p:sp>
        <p:nvSpPr>
          <p:cNvPr id="2" name="Title 1"/>
          <p:cNvSpPr>
            <a:spLocks noGrp="1"/>
          </p:cNvSpPr>
          <p:nvPr>
            <p:ph type="title"/>
          </p:nvPr>
        </p:nvSpPr>
        <p:spPr/>
        <p:txBody>
          <a:bodyPr>
            <a:normAutofit/>
          </a:bodyPr>
          <a:lstStyle/>
          <a:p>
            <a:r>
              <a:rPr lang="en-US" dirty="0" smtClean="0"/>
              <a:t>Goals</a:t>
            </a:r>
            <a:endParaRPr lang="en-US" dirty="0"/>
          </a:p>
        </p:txBody>
      </p:sp>
      <p:sp>
        <p:nvSpPr>
          <p:cNvPr id="6" name="TextBox 5"/>
          <p:cNvSpPr txBox="1"/>
          <p:nvPr/>
        </p:nvSpPr>
        <p:spPr>
          <a:xfrm>
            <a:off x="4847071" y="1724328"/>
            <a:ext cx="3839729" cy="3785652"/>
          </a:xfrm>
          <a:prstGeom prst="rect">
            <a:avLst/>
          </a:prstGeom>
          <a:noFill/>
        </p:spPr>
        <p:txBody>
          <a:bodyPr wrap="square" rtlCol="0">
            <a:spAutoFit/>
          </a:bodyPr>
          <a:lstStyle/>
          <a:p>
            <a:r>
              <a:rPr lang="en-US" sz="2000" b="1" dirty="0" smtClean="0"/>
              <a:t>Given a set of data for two or more groups derived from high throughput sequencing</a:t>
            </a:r>
          </a:p>
          <a:p>
            <a:pPr marL="285750" indent="-285750">
              <a:buFont typeface="Arial"/>
              <a:buChar char="•"/>
            </a:pPr>
            <a:endParaRPr lang="en-US" sz="2000" dirty="0" smtClean="0"/>
          </a:p>
          <a:p>
            <a:pPr marL="742950" lvl="1" indent="-285750">
              <a:buFont typeface="Arial"/>
              <a:buChar char="•"/>
            </a:pPr>
            <a:r>
              <a:rPr lang="en-US" sz="2000" dirty="0" smtClean="0"/>
              <a:t>Is the composition of the groups different? </a:t>
            </a:r>
          </a:p>
          <a:p>
            <a:pPr marL="742950" lvl="1" indent="-285750">
              <a:buFont typeface="Arial"/>
              <a:buChar char="•"/>
            </a:pPr>
            <a:endParaRPr lang="en-US" sz="2000" dirty="0" smtClean="0"/>
          </a:p>
          <a:p>
            <a:pPr marL="742950" lvl="1" indent="-285750">
              <a:buFont typeface="Arial"/>
              <a:buChar char="•"/>
            </a:pPr>
            <a:r>
              <a:rPr lang="en-US" sz="2000" dirty="0" smtClean="0"/>
              <a:t>What are the </a:t>
            </a:r>
            <a:r>
              <a:rPr lang="en-US" sz="2000" dirty="0" err="1" smtClean="0"/>
              <a:t>univariate</a:t>
            </a:r>
            <a:r>
              <a:rPr lang="en-US" sz="2000" dirty="0" smtClean="0"/>
              <a:t> differences between the groups?</a:t>
            </a:r>
          </a:p>
          <a:p>
            <a:pPr marL="742950" lvl="1" indent="-285750">
              <a:buFont typeface="Arial"/>
              <a:buChar char="•"/>
            </a:pPr>
            <a:endParaRPr lang="en-US" sz="2000" dirty="0" smtClean="0"/>
          </a:p>
          <a:p>
            <a:pPr marL="742950" lvl="1" indent="-285750">
              <a:buFont typeface="Arial"/>
              <a:buChar char="•"/>
            </a:pPr>
            <a:r>
              <a:rPr lang="en-US" sz="2000" dirty="0" smtClean="0"/>
              <a:t>What correlates with what?</a:t>
            </a:r>
          </a:p>
        </p:txBody>
      </p:sp>
      <p:sp>
        <p:nvSpPr>
          <p:cNvPr id="3" name="Footer Placeholder 2"/>
          <p:cNvSpPr>
            <a:spLocks noGrp="1"/>
          </p:cNvSpPr>
          <p:nvPr>
            <p:ph type="ftr" sz="quarter" idx="11"/>
          </p:nvPr>
        </p:nvSpPr>
        <p:spPr/>
        <p:txBody>
          <a:bodyPr/>
          <a:lstStyle/>
          <a:p>
            <a:r>
              <a:rPr lang="en-US" sz="2000" smtClean="0"/>
              <a:t>Guelph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29</a:t>
            </a:fld>
            <a:endParaRPr lang="en-US" sz="2000"/>
          </a:p>
        </p:txBody>
      </p:sp>
    </p:spTree>
    <p:extLst>
      <p:ext uri="{BB962C8B-B14F-4D97-AF65-F5344CB8AC3E}">
        <p14:creationId xmlns:p14="http://schemas.microsoft.com/office/powerpoint/2010/main" val="39835267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category that he missed</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That is, there are also things we think we know that we don’t know</a:t>
            </a:r>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3</a:t>
            </a:fld>
            <a:endParaRPr lang="en-US"/>
          </a:p>
        </p:txBody>
      </p:sp>
    </p:spTree>
    <p:extLst>
      <p:ext uri="{BB962C8B-B14F-4D97-AF65-F5344CB8AC3E}">
        <p14:creationId xmlns:p14="http://schemas.microsoft.com/office/powerpoint/2010/main" val="19315899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defTabSz="457200" rtl="0">
              <a:spcBef>
                <a:spcPct val="0"/>
              </a:spcBef>
            </a:pPr>
            <a:r>
              <a:rPr lang="en-US" sz="4400" dirty="0" smtClean="0">
                <a:latin typeface="+mj-lt"/>
              </a:rPr>
              <a:t>Is the composition of the groups different? </a:t>
            </a:r>
            <a:endParaRPr lang="en-US" sz="4400" dirty="0">
              <a:latin typeface="+mj-lt"/>
            </a:endParaRPr>
          </a:p>
        </p:txBody>
      </p:sp>
      <p:sp>
        <p:nvSpPr>
          <p:cNvPr id="6" name="TextBox 5"/>
          <p:cNvSpPr txBox="1"/>
          <p:nvPr/>
        </p:nvSpPr>
        <p:spPr>
          <a:xfrm>
            <a:off x="4847071" y="1724328"/>
            <a:ext cx="3839729" cy="3785652"/>
          </a:xfrm>
          <a:prstGeom prst="rect">
            <a:avLst/>
          </a:prstGeom>
          <a:noFill/>
        </p:spPr>
        <p:txBody>
          <a:bodyPr wrap="square" rtlCol="0">
            <a:spAutoFit/>
          </a:bodyPr>
          <a:lstStyle/>
          <a:p>
            <a:pPr lvl="1"/>
            <a:endParaRPr lang="en-US" sz="2000" dirty="0" smtClean="0"/>
          </a:p>
          <a:p>
            <a:pPr marL="742950" lvl="1" indent="-285750">
              <a:buFont typeface="Arial"/>
              <a:buChar char="•"/>
            </a:pPr>
            <a:r>
              <a:rPr lang="en-US" sz="2000" dirty="0" smtClean="0"/>
              <a:t>Beta-diversity metrics</a:t>
            </a:r>
          </a:p>
          <a:p>
            <a:pPr marL="1200150" lvl="2" indent="-285750">
              <a:buFont typeface="Arial"/>
              <a:buChar char="•"/>
            </a:pPr>
            <a:r>
              <a:rPr lang="en-US" sz="2000" dirty="0" err="1" smtClean="0"/>
              <a:t>Unifrac</a:t>
            </a:r>
            <a:endParaRPr lang="en-US" sz="2000" dirty="0" smtClean="0"/>
          </a:p>
          <a:p>
            <a:pPr marL="1200150" lvl="2" indent="-285750">
              <a:buFont typeface="Arial"/>
              <a:buChar char="•"/>
            </a:pPr>
            <a:r>
              <a:rPr lang="en-US" sz="2000" dirty="0" smtClean="0"/>
              <a:t>Bray-Curtis</a:t>
            </a:r>
          </a:p>
          <a:p>
            <a:pPr marL="1200150" lvl="2" indent="-285750">
              <a:buFont typeface="Arial"/>
              <a:buChar char="•"/>
            </a:pPr>
            <a:r>
              <a:rPr lang="en-US" sz="2000" dirty="0" err="1" smtClean="0"/>
              <a:t>Aitchison</a:t>
            </a:r>
            <a:endParaRPr lang="en-US" sz="2000" dirty="0" smtClean="0"/>
          </a:p>
          <a:p>
            <a:pPr marL="1200150" lvl="2" indent="-285750">
              <a:buFont typeface="Arial"/>
              <a:buChar char="•"/>
            </a:pPr>
            <a:endParaRPr lang="en-US" sz="2000" dirty="0"/>
          </a:p>
          <a:p>
            <a:pPr marL="742950" lvl="1" indent="-285750">
              <a:buFont typeface="Arial"/>
              <a:buChar char="•"/>
            </a:pPr>
            <a:r>
              <a:rPr lang="en-US" sz="2000" dirty="0" smtClean="0"/>
              <a:t>Tools</a:t>
            </a:r>
          </a:p>
          <a:p>
            <a:pPr marL="1200150" lvl="2" indent="-285750">
              <a:buFont typeface="Arial"/>
              <a:buChar char="•"/>
            </a:pPr>
            <a:r>
              <a:rPr lang="en-US" sz="2000" dirty="0" smtClean="0"/>
              <a:t>Clustering</a:t>
            </a:r>
          </a:p>
          <a:p>
            <a:pPr marL="1200150" lvl="2" indent="-285750">
              <a:buFont typeface="Arial"/>
              <a:buChar char="•"/>
            </a:pPr>
            <a:r>
              <a:rPr lang="en-US" sz="2000" dirty="0" err="1" smtClean="0"/>
              <a:t>PCoA</a:t>
            </a:r>
            <a:r>
              <a:rPr lang="en-US" sz="2000" dirty="0" smtClean="0"/>
              <a:t>, PCA</a:t>
            </a:r>
          </a:p>
          <a:p>
            <a:pPr marL="1200150" lvl="2" indent="-285750">
              <a:buFont typeface="Arial"/>
              <a:buChar char="•"/>
            </a:pPr>
            <a:r>
              <a:rPr lang="en-US" sz="2000" dirty="0" err="1" smtClean="0"/>
              <a:t>perMANOVA</a:t>
            </a:r>
            <a:endParaRPr lang="en-US" sz="2000" dirty="0" smtClean="0"/>
          </a:p>
          <a:p>
            <a:pPr marL="1200150" lvl="2" indent="-285750">
              <a:buFont typeface="Arial"/>
              <a:buChar char="•"/>
            </a:pPr>
            <a:r>
              <a:rPr lang="en-US" sz="2000" dirty="0" smtClean="0"/>
              <a:t>ANOSIM</a:t>
            </a:r>
          </a:p>
          <a:p>
            <a:pPr marL="1200150" lvl="2" indent="-285750">
              <a:buFont typeface="Arial"/>
              <a:buChar char="•"/>
            </a:pPr>
            <a:r>
              <a:rPr lang="en-US" sz="2000" dirty="0" err="1" smtClean="0"/>
              <a:t>MiRKAT</a:t>
            </a:r>
            <a:endParaRPr lang="en-US" sz="2000" dirty="0" smtClean="0"/>
          </a:p>
        </p:txBody>
      </p:sp>
      <p:sp>
        <p:nvSpPr>
          <p:cNvPr id="3" name="Footer Placeholder 2"/>
          <p:cNvSpPr>
            <a:spLocks noGrp="1"/>
          </p:cNvSpPr>
          <p:nvPr>
            <p:ph type="ftr" sz="quarter" idx="11"/>
          </p:nvPr>
        </p:nvSpPr>
        <p:spPr/>
        <p:txBody>
          <a:bodyPr/>
          <a:lstStyle/>
          <a:p>
            <a:r>
              <a:rPr lang="en-US" sz="2000" smtClean="0"/>
              <a:t>Guelph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30</a:t>
            </a:fld>
            <a:endParaRPr lang="en-US" sz="2000"/>
          </a:p>
        </p:txBody>
      </p:sp>
      <p:sp>
        <p:nvSpPr>
          <p:cNvPr id="7" name="TextBox 6"/>
          <p:cNvSpPr txBox="1"/>
          <p:nvPr/>
        </p:nvSpPr>
        <p:spPr>
          <a:xfrm>
            <a:off x="457200" y="4894242"/>
            <a:ext cx="5020860" cy="1384995"/>
          </a:xfrm>
          <a:prstGeom prst="rect">
            <a:avLst/>
          </a:prstGeom>
          <a:noFill/>
        </p:spPr>
        <p:txBody>
          <a:bodyPr wrap="square" rtlCol="0">
            <a:spAutoFit/>
          </a:bodyPr>
          <a:lstStyle/>
          <a:p>
            <a:r>
              <a:rPr lang="en-US" sz="1200" dirty="0" smtClean="0"/>
              <a:t>“researchers</a:t>
            </a:r>
            <a:r>
              <a:rPr lang="en-US" sz="1200" dirty="0"/>
              <a:t>’ choices of a proximity measure, as well as possible transformations of the initial data, are usually governed by their prior education, the school of thought they happen to follow, and the literature they are emulating, rather than an insight into the properties of the measure itself. </a:t>
            </a:r>
            <a:r>
              <a:rPr lang="en-US" sz="1200" dirty="0" smtClean="0"/>
              <a:t>“</a:t>
            </a:r>
          </a:p>
          <a:p>
            <a:endParaRPr lang="en-US" sz="1200" dirty="0" smtClean="0"/>
          </a:p>
          <a:p>
            <a:r>
              <a:rPr lang="en-US" sz="1200" dirty="0" smtClean="0"/>
              <a:t>(Michael </a:t>
            </a:r>
            <a:r>
              <a:rPr lang="en-US" sz="1200" dirty="0" err="1" smtClean="0"/>
              <a:t>Greenacre</a:t>
            </a:r>
            <a:r>
              <a:rPr lang="en-US" sz="1200" dirty="0" smtClean="0"/>
              <a:t>, Author Multivariate Analysis of Ecological Data)</a:t>
            </a:r>
            <a:endParaRPr lang="en-US" dirty="0"/>
          </a:p>
        </p:txBody>
      </p:sp>
      <p:pic>
        <p:nvPicPr>
          <p:cNvPr id="16" name="Picture 15"/>
          <p:cNvPicPr>
            <a:picLocks noChangeAspect="1"/>
          </p:cNvPicPr>
          <p:nvPr/>
        </p:nvPicPr>
        <p:blipFill>
          <a:blip r:embed="rId3"/>
          <a:stretch>
            <a:fillRect/>
          </a:stretch>
        </p:blipFill>
        <p:spPr>
          <a:xfrm>
            <a:off x="7780840" y="2377340"/>
            <a:ext cx="288000" cy="288000"/>
          </a:xfrm>
          <a:prstGeom prst="rect">
            <a:avLst/>
          </a:prstGeom>
        </p:spPr>
      </p:pic>
      <p:pic>
        <p:nvPicPr>
          <p:cNvPr id="19" name="Picture 18"/>
          <p:cNvPicPr>
            <a:picLocks noChangeAspect="1"/>
          </p:cNvPicPr>
          <p:nvPr/>
        </p:nvPicPr>
        <p:blipFill>
          <a:blip r:embed="rId4"/>
          <a:stretch>
            <a:fillRect/>
          </a:stretch>
        </p:blipFill>
        <p:spPr>
          <a:xfrm>
            <a:off x="7780840" y="2973500"/>
            <a:ext cx="288000" cy="288000"/>
          </a:xfrm>
          <a:prstGeom prst="rect">
            <a:avLst/>
          </a:prstGeom>
        </p:spPr>
      </p:pic>
      <p:pic>
        <p:nvPicPr>
          <p:cNvPr id="20" name="Picture 19"/>
          <p:cNvPicPr>
            <a:picLocks noChangeAspect="1"/>
          </p:cNvPicPr>
          <p:nvPr/>
        </p:nvPicPr>
        <p:blipFill>
          <a:blip r:embed="rId5"/>
          <a:stretch>
            <a:fillRect/>
          </a:stretch>
        </p:blipFill>
        <p:spPr>
          <a:xfrm>
            <a:off x="7780840" y="2673980"/>
            <a:ext cx="288000" cy="288000"/>
          </a:xfrm>
          <a:prstGeom prst="rect">
            <a:avLst/>
          </a:prstGeom>
        </p:spPr>
      </p:pic>
      <p:pic>
        <p:nvPicPr>
          <p:cNvPr id="11" name="Picture 10"/>
          <p:cNvPicPr>
            <a:picLocks noChangeAspect="1"/>
          </p:cNvPicPr>
          <p:nvPr/>
        </p:nvPicPr>
        <p:blipFill rotWithShape="1">
          <a:blip r:embed="rId6"/>
          <a:srcRect r="64144"/>
          <a:stretch/>
        </p:blipFill>
        <p:spPr>
          <a:xfrm>
            <a:off x="1219200" y="1828370"/>
            <a:ext cx="2886415" cy="2866259"/>
          </a:xfrm>
          <a:prstGeom prst="rect">
            <a:avLst/>
          </a:prstGeom>
        </p:spPr>
      </p:pic>
    </p:spTree>
    <p:extLst>
      <p:ext uri="{BB962C8B-B14F-4D97-AF65-F5344CB8AC3E}">
        <p14:creationId xmlns:p14="http://schemas.microsoft.com/office/powerpoint/2010/main" val="10571870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defTabSz="457200" rtl="0">
              <a:spcBef>
                <a:spcPct val="0"/>
              </a:spcBef>
            </a:pPr>
            <a:r>
              <a:rPr lang="en-US" sz="4400" dirty="0" smtClean="0">
                <a:latin typeface="+mj-lt"/>
              </a:rPr>
              <a:t>What are the </a:t>
            </a:r>
            <a:r>
              <a:rPr lang="en-US" sz="4400" dirty="0" err="1" smtClean="0">
                <a:latin typeface="+mj-lt"/>
              </a:rPr>
              <a:t>univariate</a:t>
            </a:r>
            <a:r>
              <a:rPr lang="en-US" sz="4400" dirty="0" smtClean="0">
                <a:latin typeface="+mj-lt"/>
              </a:rPr>
              <a:t> differences between them?</a:t>
            </a:r>
            <a:endParaRPr lang="en-US" sz="4400" dirty="0">
              <a:latin typeface="+mj-lt"/>
            </a:endParaRPr>
          </a:p>
        </p:txBody>
      </p:sp>
      <p:sp>
        <p:nvSpPr>
          <p:cNvPr id="6" name="TextBox 5"/>
          <p:cNvSpPr txBox="1"/>
          <p:nvPr/>
        </p:nvSpPr>
        <p:spPr>
          <a:xfrm>
            <a:off x="4847071" y="2458728"/>
            <a:ext cx="3839729" cy="1938992"/>
          </a:xfrm>
          <a:prstGeom prst="rect">
            <a:avLst/>
          </a:prstGeom>
          <a:noFill/>
        </p:spPr>
        <p:txBody>
          <a:bodyPr wrap="square" rtlCol="0">
            <a:spAutoFit/>
          </a:bodyPr>
          <a:lstStyle/>
          <a:p>
            <a:pPr lvl="1"/>
            <a:endParaRPr lang="en-US" sz="2000" dirty="0" smtClean="0"/>
          </a:p>
          <a:p>
            <a:pPr marL="1200150" lvl="2" indent="-285750">
              <a:buFont typeface="Arial"/>
              <a:buChar char="•"/>
            </a:pPr>
            <a:r>
              <a:rPr lang="en-US" sz="2000" dirty="0" err="1" smtClean="0"/>
              <a:t>Metastats</a:t>
            </a:r>
            <a:endParaRPr lang="en-US" sz="2000" dirty="0" smtClean="0"/>
          </a:p>
          <a:p>
            <a:pPr marL="1200150" lvl="2" indent="-285750">
              <a:buFont typeface="Arial"/>
              <a:buChar char="•"/>
            </a:pPr>
            <a:r>
              <a:rPr lang="en-US" sz="2000" dirty="0" err="1" smtClean="0"/>
              <a:t>LEfSe</a:t>
            </a:r>
            <a:endParaRPr lang="en-US" sz="2000" dirty="0" smtClean="0"/>
          </a:p>
          <a:p>
            <a:pPr marL="1200150" lvl="2" indent="-285750">
              <a:buFont typeface="Arial"/>
              <a:buChar char="•"/>
            </a:pPr>
            <a:r>
              <a:rPr lang="en-US" sz="2000" dirty="0" smtClean="0"/>
              <a:t>ALDEx2</a:t>
            </a:r>
            <a:endParaRPr lang="en-US" sz="2000" dirty="0"/>
          </a:p>
          <a:p>
            <a:pPr marL="1200150" lvl="2" indent="-285750">
              <a:buFont typeface="Arial"/>
              <a:buChar char="•"/>
            </a:pPr>
            <a:r>
              <a:rPr lang="en-US" sz="2000" dirty="0" smtClean="0"/>
              <a:t>ANCOM</a:t>
            </a:r>
          </a:p>
          <a:p>
            <a:pPr marL="1200150" lvl="2" indent="-285750">
              <a:buFont typeface="Arial"/>
              <a:buChar char="•"/>
            </a:pPr>
            <a:r>
              <a:rPr lang="en-US" sz="2000" dirty="0" smtClean="0"/>
              <a:t>Standard</a:t>
            </a:r>
          </a:p>
        </p:txBody>
      </p:sp>
      <p:sp>
        <p:nvSpPr>
          <p:cNvPr id="3" name="Footer Placeholder 2"/>
          <p:cNvSpPr>
            <a:spLocks noGrp="1"/>
          </p:cNvSpPr>
          <p:nvPr>
            <p:ph type="ftr" sz="quarter" idx="11"/>
          </p:nvPr>
        </p:nvSpPr>
        <p:spPr/>
        <p:txBody>
          <a:bodyPr/>
          <a:lstStyle/>
          <a:p>
            <a:r>
              <a:rPr lang="en-US" sz="2000" smtClean="0"/>
              <a:t>Guelph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31</a:t>
            </a:fld>
            <a:endParaRPr lang="en-US" sz="2000"/>
          </a:p>
        </p:txBody>
      </p:sp>
      <p:pic>
        <p:nvPicPr>
          <p:cNvPr id="14" name="Picture 13"/>
          <p:cNvPicPr>
            <a:picLocks noChangeAspect="1"/>
          </p:cNvPicPr>
          <p:nvPr/>
        </p:nvPicPr>
        <p:blipFill>
          <a:blip r:embed="rId3"/>
          <a:stretch>
            <a:fillRect/>
          </a:stretch>
        </p:blipFill>
        <p:spPr>
          <a:xfrm>
            <a:off x="7450491" y="2855473"/>
            <a:ext cx="288000" cy="288000"/>
          </a:xfrm>
          <a:prstGeom prst="rect">
            <a:avLst/>
          </a:prstGeom>
        </p:spPr>
      </p:pic>
      <p:pic>
        <p:nvPicPr>
          <p:cNvPr id="15" name="Picture 14"/>
          <p:cNvPicPr>
            <a:picLocks noChangeAspect="1"/>
          </p:cNvPicPr>
          <p:nvPr/>
        </p:nvPicPr>
        <p:blipFill>
          <a:blip r:embed="rId3"/>
          <a:stretch>
            <a:fillRect/>
          </a:stretch>
        </p:blipFill>
        <p:spPr>
          <a:xfrm>
            <a:off x="7450491" y="3151153"/>
            <a:ext cx="288000" cy="288000"/>
          </a:xfrm>
          <a:prstGeom prst="rect">
            <a:avLst/>
          </a:prstGeom>
        </p:spPr>
      </p:pic>
      <p:pic>
        <p:nvPicPr>
          <p:cNvPr id="16" name="Picture 15"/>
          <p:cNvPicPr>
            <a:picLocks noChangeAspect="1"/>
          </p:cNvPicPr>
          <p:nvPr/>
        </p:nvPicPr>
        <p:blipFill>
          <a:blip r:embed="rId4"/>
          <a:stretch>
            <a:fillRect/>
          </a:stretch>
        </p:blipFill>
        <p:spPr>
          <a:xfrm>
            <a:off x="7450491" y="3446353"/>
            <a:ext cx="288000" cy="288000"/>
          </a:xfrm>
          <a:prstGeom prst="rect">
            <a:avLst/>
          </a:prstGeom>
        </p:spPr>
      </p:pic>
      <p:pic>
        <p:nvPicPr>
          <p:cNvPr id="17" name="Picture 16"/>
          <p:cNvPicPr>
            <a:picLocks noChangeAspect="1"/>
          </p:cNvPicPr>
          <p:nvPr/>
        </p:nvPicPr>
        <p:blipFill>
          <a:blip r:embed="rId5"/>
          <a:stretch>
            <a:fillRect/>
          </a:stretch>
        </p:blipFill>
        <p:spPr>
          <a:xfrm>
            <a:off x="7450491" y="3757446"/>
            <a:ext cx="288000" cy="288000"/>
          </a:xfrm>
          <a:prstGeom prst="rect">
            <a:avLst/>
          </a:prstGeom>
        </p:spPr>
      </p:pic>
      <p:pic>
        <p:nvPicPr>
          <p:cNvPr id="18" name="Picture 17"/>
          <p:cNvPicPr>
            <a:picLocks noChangeAspect="1"/>
          </p:cNvPicPr>
          <p:nvPr/>
        </p:nvPicPr>
        <p:blipFill>
          <a:blip r:embed="rId3"/>
          <a:stretch>
            <a:fillRect/>
          </a:stretch>
        </p:blipFill>
        <p:spPr>
          <a:xfrm>
            <a:off x="7448448" y="4079233"/>
            <a:ext cx="288000" cy="288000"/>
          </a:xfrm>
          <a:prstGeom prst="rect">
            <a:avLst/>
          </a:prstGeom>
        </p:spPr>
      </p:pic>
      <p:sp>
        <p:nvSpPr>
          <p:cNvPr id="19" name="TextBox 18"/>
          <p:cNvSpPr txBox="1"/>
          <p:nvPr/>
        </p:nvSpPr>
        <p:spPr>
          <a:xfrm>
            <a:off x="5650337" y="1836834"/>
            <a:ext cx="2540060" cy="646331"/>
          </a:xfrm>
          <a:prstGeom prst="rect">
            <a:avLst/>
          </a:prstGeom>
          <a:noFill/>
        </p:spPr>
        <p:txBody>
          <a:bodyPr wrap="square" rtlCol="0">
            <a:spAutoFit/>
          </a:bodyPr>
          <a:lstStyle/>
          <a:p>
            <a:r>
              <a:rPr lang="en-US" dirty="0" smtClean="0"/>
              <a:t>Which OTUs or genes differ between groups?</a:t>
            </a:r>
            <a:endParaRPr lang="en-US" dirty="0"/>
          </a:p>
        </p:txBody>
      </p:sp>
      <p:pic>
        <p:nvPicPr>
          <p:cNvPr id="20" name="Content Placeholder 3" descr="all_tested.pdf"/>
          <p:cNvPicPr>
            <a:picLocks noGrp="1" noChangeAspect="1"/>
          </p:cNvPicPr>
          <p:nvPr>
            <p:ph idx="1"/>
          </p:nvPr>
        </p:nvPicPr>
        <p:blipFill rotWithShape="1">
          <a:blip r:embed="rId6">
            <a:extLst>
              <a:ext uri="{28A0092B-C50C-407E-A947-70E740481C1C}">
                <a14:useLocalDpi xmlns:a14="http://schemas.microsoft.com/office/drawing/2010/main" val="0"/>
              </a:ext>
            </a:extLst>
          </a:blip>
          <a:srcRect l="460" t="8314" r="593"/>
          <a:stretch/>
        </p:blipFill>
        <p:spPr>
          <a:xfrm>
            <a:off x="1234142" y="2250907"/>
            <a:ext cx="3251688" cy="3013078"/>
          </a:xfrm>
        </p:spPr>
      </p:pic>
    </p:spTree>
    <p:extLst>
      <p:ext uri="{BB962C8B-B14F-4D97-AF65-F5344CB8AC3E}">
        <p14:creationId xmlns:p14="http://schemas.microsoft.com/office/powerpoint/2010/main" val="26517268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sequence data are variable</a:t>
            </a:r>
            <a:endParaRPr lang="en-US" dirty="0"/>
          </a:p>
        </p:txBody>
      </p:sp>
      <p:sp>
        <p:nvSpPr>
          <p:cNvPr id="10" name="TextBox 9"/>
          <p:cNvSpPr txBox="1"/>
          <p:nvPr/>
        </p:nvSpPr>
        <p:spPr>
          <a:xfrm>
            <a:off x="5021042" y="2031631"/>
            <a:ext cx="3066641" cy="3416320"/>
          </a:xfrm>
          <a:prstGeom prst="rect">
            <a:avLst/>
          </a:prstGeom>
          <a:noFill/>
        </p:spPr>
        <p:txBody>
          <a:bodyPr wrap="square" rtlCol="0">
            <a:spAutoFit/>
          </a:bodyPr>
          <a:lstStyle/>
          <a:p>
            <a:r>
              <a:rPr lang="en-US" dirty="0" smtClean="0"/>
              <a:t>Same features from same samples from the same library</a:t>
            </a:r>
          </a:p>
          <a:p>
            <a:endParaRPr lang="en-US" dirty="0"/>
          </a:p>
          <a:p>
            <a:r>
              <a:rPr lang="en-US" dirty="0" smtClean="0"/>
              <a:t>Sequenced on different lanes</a:t>
            </a:r>
          </a:p>
          <a:p>
            <a:endParaRPr lang="en-US" dirty="0"/>
          </a:p>
          <a:p>
            <a:r>
              <a:rPr lang="en-US" dirty="0" smtClean="0"/>
              <a:t>We should get comparable answers regardless of when, where, how we sequence</a:t>
            </a:r>
          </a:p>
          <a:p>
            <a:endParaRPr lang="en-US" dirty="0"/>
          </a:p>
          <a:p>
            <a:r>
              <a:rPr lang="en-US" dirty="0" smtClean="0"/>
              <a:t>We can estimate the variability by sampling </a:t>
            </a:r>
            <a:r>
              <a:rPr lang="en-US" dirty="0" err="1" smtClean="0"/>
              <a:t>Dirichlet</a:t>
            </a:r>
            <a:r>
              <a:rPr lang="en-US" dirty="0"/>
              <a:t> </a:t>
            </a:r>
            <a:r>
              <a:rPr lang="en-US" dirty="0" smtClean="0"/>
              <a:t>or random multinomial instances</a:t>
            </a:r>
          </a:p>
        </p:txBody>
      </p:sp>
      <p:pic>
        <p:nvPicPr>
          <p:cNvPr id="5" name="Picture 4"/>
          <p:cNvPicPr>
            <a:picLocks noChangeAspect="1"/>
          </p:cNvPicPr>
          <p:nvPr/>
        </p:nvPicPr>
        <p:blipFill>
          <a:blip r:embed="rId3"/>
          <a:stretch>
            <a:fillRect/>
          </a:stretch>
        </p:blipFill>
        <p:spPr>
          <a:xfrm>
            <a:off x="2926783" y="1829871"/>
            <a:ext cx="1206500" cy="1701800"/>
          </a:xfrm>
          <a:prstGeom prst="rect">
            <a:avLst/>
          </a:prstGeom>
        </p:spPr>
      </p:pic>
      <p:pic>
        <p:nvPicPr>
          <p:cNvPr id="6" name="Picture 5"/>
          <p:cNvPicPr>
            <a:picLocks noChangeAspect="1"/>
          </p:cNvPicPr>
          <p:nvPr/>
        </p:nvPicPr>
        <p:blipFill>
          <a:blip r:embed="rId4"/>
          <a:stretch>
            <a:fillRect/>
          </a:stretch>
        </p:blipFill>
        <p:spPr>
          <a:xfrm>
            <a:off x="1162516" y="3659862"/>
            <a:ext cx="1241028" cy="1736136"/>
          </a:xfrm>
          <a:prstGeom prst="rect">
            <a:avLst/>
          </a:prstGeom>
        </p:spPr>
      </p:pic>
      <p:pic>
        <p:nvPicPr>
          <p:cNvPr id="8" name="Picture 7"/>
          <p:cNvPicPr>
            <a:picLocks noChangeAspect="1"/>
          </p:cNvPicPr>
          <p:nvPr/>
        </p:nvPicPr>
        <p:blipFill>
          <a:blip r:embed="rId5"/>
          <a:stretch>
            <a:fillRect/>
          </a:stretch>
        </p:blipFill>
        <p:spPr>
          <a:xfrm>
            <a:off x="2892255" y="3652165"/>
            <a:ext cx="1241028" cy="1736136"/>
          </a:xfrm>
          <a:prstGeom prst="rect">
            <a:avLst/>
          </a:prstGeom>
        </p:spPr>
      </p:pic>
      <p:pic>
        <p:nvPicPr>
          <p:cNvPr id="13" name="Content Placeholder 12"/>
          <p:cNvPicPr>
            <a:picLocks noGrp="1" noChangeAspect="1"/>
          </p:cNvPicPr>
          <p:nvPr>
            <p:ph idx="1"/>
          </p:nvPr>
        </p:nvPicPr>
        <p:blipFill rotWithShape="1">
          <a:blip r:embed="rId6"/>
          <a:srcRect l="1024" r="1623"/>
          <a:stretch/>
        </p:blipFill>
        <p:spPr>
          <a:xfrm>
            <a:off x="1162516" y="1899492"/>
            <a:ext cx="1108948" cy="1616785"/>
          </a:xfrm>
        </p:spPr>
      </p:pic>
      <p:sp>
        <p:nvSpPr>
          <p:cNvPr id="14" name="TextBox 13"/>
          <p:cNvSpPr txBox="1"/>
          <p:nvPr/>
        </p:nvSpPr>
        <p:spPr>
          <a:xfrm>
            <a:off x="1323483" y="1791386"/>
            <a:ext cx="787395" cy="276999"/>
          </a:xfrm>
          <a:prstGeom prst="rect">
            <a:avLst/>
          </a:prstGeom>
          <a:solidFill>
            <a:schemeClr val="bg1"/>
          </a:solidFill>
        </p:spPr>
        <p:txBody>
          <a:bodyPr wrap="none" rtlCol="0">
            <a:spAutoFit/>
          </a:bodyPr>
          <a:lstStyle/>
          <a:p>
            <a:r>
              <a:rPr lang="en-US" sz="1200" dirty="0" smtClean="0"/>
              <a:t>Count = 2</a:t>
            </a:r>
            <a:endParaRPr lang="en-US" sz="1200" dirty="0"/>
          </a:p>
        </p:txBody>
      </p:sp>
      <p:sp>
        <p:nvSpPr>
          <p:cNvPr id="15" name="TextBox 14"/>
          <p:cNvSpPr txBox="1"/>
          <p:nvPr/>
        </p:nvSpPr>
        <p:spPr>
          <a:xfrm>
            <a:off x="3107282" y="1795536"/>
            <a:ext cx="864339" cy="276999"/>
          </a:xfrm>
          <a:prstGeom prst="rect">
            <a:avLst/>
          </a:prstGeom>
          <a:solidFill>
            <a:schemeClr val="bg1"/>
          </a:solidFill>
        </p:spPr>
        <p:txBody>
          <a:bodyPr wrap="none" rtlCol="0">
            <a:spAutoFit/>
          </a:bodyPr>
          <a:lstStyle/>
          <a:p>
            <a:r>
              <a:rPr lang="en-US" sz="1200" dirty="0" smtClean="0"/>
              <a:t>Count = 32</a:t>
            </a:r>
            <a:endParaRPr lang="en-US" sz="1200" dirty="0"/>
          </a:p>
        </p:txBody>
      </p:sp>
      <p:sp>
        <p:nvSpPr>
          <p:cNvPr id="16" name="TextBox 15"/>
          <p:cNvSpPr txBox="1"/>
          <p:nvPr/>
        </p:nvSpPr>
        <p:spPr>
          <a:xfrm>
            <a:off x="3522919" y="3531671"/>
            <a:ext cx="184666" cy="276999"/>
          </a:xfrm>
          <a:prstGeom prst="rect">
            <a:avLst/>
          </a:prstGeom>
          <a:solidFill>
            <a:schemeClr val="bg1"/>
          </a:solidFill>
        </p:spPr>
        <p:txBody>
          <a:bodyPr wrap="none" rtlCol="0">
            <a:spAutoFit/>
          </a:bodyPr>
          <a:lstStyle/>
          <a:p>
            <a:endParaRPr lang="en-US" sz="1200" dirty="0"/>
          </a:p>
        </p:txBody>
      </p:sp>
      <p:sp>
        <p:nvSpPr>
          <p:cNvPr id="17" name="TextBox 16"/>
          <p:cNvSpPr txBox="1"/>
          <p:nvPr/>
        </p:nvSpPr>
        <p:spPr>
          <a:xfrm>
            <a:off x="1762283" y="3545571"/>
            <a:ext cx="184666" cy="276999"/>
          </a:xfrm>
          <a:prstGeom prst="rect">
            <a:avLst/>
          </a:prstGeom>
          <a:solidFill>
            <a:schemeClr val="bg1"/>
          </a:solidFill>
        </p:spPr>
        <p:txBody>
          <a:bodyPr wrap="none" rtlCol="0">
            <a:spAutoFit/>
          </a:bodyPr>
          <a:lstStyle/>
          <a:p>
            <a:endParaRPr lang="en-US" sz="1200" dirty="0"/>
          </a:p>
        </p:txBody>
      </p:sp>
      <p:sp>
        <p:nvSpPr>
          <p:cNvPr id="18" name="TextBox 17"/>
          <p:cNvSpPr txBox="1"/>
          <p:nvPr/>
        </p:nvSpPr>
        <p:spPr>
          <a:xfrm>
            <a:off x="1469037" y="5404721"/>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19" name="TextBox 18"/>
          <p:cNvSpPr txBox="1"/>
          <p:nvPr/>
        </p:nvSpPr>
        <p:spPr>
          <a:xfrm>
            <a:off x="3253639" y="5395998"/>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20" name="TextBox 19"/>
          <p:cNvSpPr txBox="1"/>
          <p:nvPr/>
        </p:nvSpPr>
        <p:spPr>
          <a:xfrm rot="16200000">
            <a:off x="397923" y="4386155"/>
            <a:ext cx="1252191" cy="276999"/>
          </a:xfrm>
          <a:prstGeom prst="rect">
            <a:avLst/>
          </a:prstGeom>
          <a:solidFill>
            <a:schemeClr val="bg1"/>
          </a:solidFill>
        </p:spPr>
        <p:txBody>
          <a:bodyPr wrap="none" rtlCol="0">
            <a:spAutoFit/>
          </a:bodyPr>
          <a:lstStyle/>
          <a:p>
            <a:r>
              <a:rPr lang="en-US" sz="1200" dirty="0" err="1" smtClean="0"/>
              <a:t>Dirichlet</a:t>
            </a:r>
            <a:r>
              <a:rPr lang="en-US" sz="1200" dirty="0" smtClean="0"/>
              <a:t> inferred</a:t>
            </a:r>
            <a:endParaRPr lang="en-US" sz="1200" dirty="0"/>
          </a:p>
        </p:txBody>
      </p:sp>
      <p:sp>
        <p:nvSpPr>
          <p:cNvPr id="21" name="Rectangle 20"/>
          <p:cNvSpPr/>
          <p:nvPr/>
        </p:nvSpPr>
        <p:spPr>
          <a:xfrm>
            <a:off x="1024250" y="6022940"/>
            <a:ext cx="2286503" cy="276999"/>
          </a:xfrm>
          <a:prstGeom prst="rect">
            <a:avLst/>
          </a:prstGeom>
        </p:spPr>
        <p:txBody>
          <a:bodyPr wrap="none">
            <a:spAutoFit/>
          </a:bodyPr>
          <a:lstStyle/>
          <a:p>
            <a:r>
              <a:rPr lang="en-US" sz="1200" dirty="0" smtClean="0"/>
              <a:t>(</a:t>
            </a:r>
            <a:r>
              <a:rPr lang="en-US" sz="1200" dirty="0" err="1" smtClean="0"/>
              <a:t>Marioni</a:t>
            </a:r>
            <a:r>
              <a:rPr lang="en-US" sz="1200" dirty="0" smtClean="0"/>
              <a:t> et </a:t>
            </a:r>
            <a:r>
              <a:rPr lang="en-US" sz="1200" dirty="0"/>
              <a:t>al, </a:t>
            </a:r>
            <a:r>
              <a:rPr lang="en-US" sz="1200" dirty="0" smtClean="0"/>
              <a:t>Genome Res 2008)</a:t>
            </a:r>
            <a:endParaRPr lang="en-US" sz="1200" dirty="0"/>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32</a:t>
            </a:fld>
            <a:endParaRPr lang="en-US"/>
          </a:p>
        </p:txBody>
      </p:sp>
    </p:spTree>
    <p:extLst>
      <p:ext uri="{BB962C8B-B14F-4D97-AF65-F5344CB8AC3E}">
        <p14:creationId xmlns:p14="http://schemas.microsoft.com/office/powerpoint/2010/main" val="26067206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Technical replication</a:t>
            </a:r>
            <a:endParaRPr lang="en-US" dirty="0"/>
          </a:p>
        </p:txBody>
      </p:sp>
      <p:pic>
        <p:nvPicPr>
          <p:cNvPr id="4" name="Content Placeholder 3" descr="rarefy_vignette-001.pdf"/>
          <p:cNvPicPr>
            <a:picLocks noGrp="1" noChangeAspect="1"/>
          </p:cNvPicPr>
          <p:nvPr>
            <p:ph idx="1"/>
          </p:nvPr>
        </p:nvPicPr>
        <p:blipFill>
          <a:blip r:embed="rId2">
            <a:extLst>
              <a:ext uri="{28A0092B-C50C-407E-A947-70E740481C1C}">
                <a14:useLocalDpi xmlns:a14="http://schemas.microsoft.com/office/drawing/2010/main" val="0"/>
              </a:ext>
            </a:extLst>
          </a:blip>
          <a:srcRect l="-1952" r="-1952"/>
          <a:stretch>
            <a:fillRect/>
          </a:stretch>
        </p:blipFill>
        <p:spPr>
          <a:xfrm>
            <a:off x="457200" y="1600200"/>
            <a:ext cx="8229600" cy="4525963"/>
          </a:xfrm>
        </p:spPr>
      </p:pic>
      <p:sp>
        <p:nvSpPr>
          <p:cNvPr id="3" name="Footer Placeholder 2"/>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33</a:t>
            </a:fld>
            <a:endParaRPr lang="en-US"/>
          </a:p>
        </p:txBody>
      </p:sp>
      <p:sp>
        <p:nvSpPr>
          <p:cNvPr id="6" name="TextBox 5"/>
          <p:cNvSpPr txBox="1"/>
          <p:nvPr/>
        </p:nvSpPr>
        <p:spPr>
          <a:xfrm>
            <a:off x="1749611" y="1825822"/>
            <a:ext cx="2141457" cy="400110"/>
          </a:xfrm>
          <a:prstGeom prst="rect">
            <a:avLst/>
          </a:prstGeom>
          <a:solidFill>
            <a:schemeClr val="bg1"/>
          </a:solidFill>
        </p:spPr>
        <p:txBody>
          <a:bodyPr wrap="none" rtlCol="0">
            <a:spAutoFit/>
          </a:bodyPr>
          <a:lstStyle/>
          <a:p>
            <a:r>
              <a:rPr lang="en-US" sz="2000" dirty="0" smtClean="0"/>
              <a:t>Normalized counts</a:t>
            </a:r>
            <a:endParaRPr lang="en-US" sz="2000" dirty="0"/>
          </a:p>
        </p:txBody>
      </p:sp>
      <p:sp>
        <p:nvSpPr>
          <p:cNvPr id="7" name="TextBox 6"/>
          <p:cNvSpPr txBox="1"/>
          <p:nvPr/>
        </p:nvSpPr>
        <p:spPr>
          <a:xfrm>
            <a:off x="5805624" y="1823158"/>
            <a:ext cx="1948847" cy="400110"/>
          </a:xfrm>
          <a:prstGeom prst="rect">
            <a:avLst/>
          </a:prstGeom>
          <a:solidFill>
            <a:schemeClr val="bg1"/>
          </a:solidFill>
        </p:spPr>
        <p:txBody>
          <a:bodyPr wrap="square" rtlCol="0">
            <a:spAutoFit/>
          </a:bodyPr>
          <a:lstStyle/>
          <a:p>
            <a:pPr algn="ctr"/>
            <a:r>
              <a:rPr lang="en-US" sz="2000" dirty="0" smtClean="0"/>
              <a:t>CLR </a:t>
            </a:r>
            <a:endParaRPr lang="en-US" sz="2000" dirty="0"/>
          </a:p>
        </p:txBody>
      </p:sp>
    </p:spTree>
    <p:extLst>
      <p:ext uri="{BB962C8B-B14F-4D97-AF65-F5344CB8AC3E}">
        <p14:creationId xmlns:p14="http://schemas.microsoft.com/office/powerpoint/2010/main" val="732154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 in the correct space</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4" name="Rectangle 3"/>
          <p:cNvSpPr/>
          <p:nvPr/>
        </p:nvSpPr>
        <p:spPr>
          <a:xfrm>
            <a:off x="586345" y="5288140"/>
            <a:ext cx="3042131" cy="1015663"/>
          </a:xfrm>
          <a:prstGeom prst="rect">
            <a:avLst/>
          </a:prstGeom>
        </p:spPr>
        <p:txBody>
          <a:bodyPr wrap="square">
            <a:spAutoFit/>
          </a:bodyPr>
          <a:lstStyle/>
          <a:p>
            <a:r>
              <a:rPr lang="en-US" sz="1000" dirty="0" err="1" smtClean="0"/>
              <a:t>Fernandes</a:t>
            </a:r>
            <a:r>
              <a:rPr lang="en-US" sz="1000" dirty="0" smtClean="0"/>
              <a:t> </a:t>
            </a:r>
            <a:r>
              <a:rPr lang="en-US" sz="1000" dirty="0" err="1" smtClean="0"/>
              <a:t>PLoS</a:t>
            </a:r>
            <a:r>
              <a:rPr lang="en-US" sz="1000" dirty="0" smtClean="0"/>
              <a:t> One 2013</a:t>
            </a:r>
          </a:p>
          <a:p>
            <a:r>
              <a:rPr lang="en-US" sz="1000" dirty="0" err="1" smtClean="0"/>
              <a:t>Macklaim</a:t>
            </a:r>
            <a:r>
              <a:rPr lang="en-US" sz="1000" dirty="0" smtClean="0"/>
              <a:t> </a:t>
            </a:r>
            <a:r>
              <a:rPr lang="en-US" sz="1000" dirty="0" err="1" smtClean="0"/>
              <a:t>Microbiome</a:t>
            </a:r>
            <a:r>
              <a:rPr lang="en-US" sz="1000" dirty="0" smtClean="0"/>
              <a:t> 2013</a:t>
            </a:r>
          </a:p>
          <a:p>
            <a:r>
              <a:rPr lang="en-US" sz="1000" dirty="0" err="1" smtClean="0"/>
              <a:t>Fernandes</a:t>
            </a:r>
            <a:r>
              <a:rPr lang="en-US" sz="1000" dirty="0" smtClean="0"/>
              <a:t> </a:t>
            </a:r>
            <a:r>
              <a:rPr lang="en-US" sz="1000" dirty="0" err="1" smtClean="0"/>
              <a:t>Microbiome</a:t>
            </a:r>
            <a:r>
              <a:rPr lang="en-US" sz="1000" dirty="0" smtClean="0"/>
              <a:t> 2014</a:t>
            </a:r>
          </a:p>
          <a:p>
            <a:r>
              <a:rPr lang="en-US" sz="1000" dirty="0" err="1" smtClean="0"/>
              <a:t>McMurrough</a:t>
            </a:r>
            <a:r>
              <a:rPr lang="en-US" sz="1000" dirty="0" smtClean="0"/>
              <a:t> PNAS 2014</a:t>
            </a:r>
          </a:p>
          <a:p>
            <a:r>
              <a:rPr lang="en-US" sz="1000" dirty="0" err="1" smtClean="0"/>
              <a:t>Goneau</a:t>
            </a:r>
            <a:r>
              <a:rPr lang="en-US" sz="1000" dirty="0" smtClean="0"/>
              <a:t> </a:t>
            </a:r>
            <a:r>
              <a:rPr lang="en-US" sz="1000" dirty="0" err="1" smtClean="0"/>
              <a:t>mBio</a:t>
            </a:r>
            <a:r>
              <a:rPr lang="en-US" sz="1000" dirty="0" smtClean="0"/>
              <a:t> 2015</a:t>
            </a:r>
          </a:p>
          <a:p>
            <a:r>
              <a:rPr lang="en-US" sz="1000" dirty="0" smtClean="0"/>
              <a:t>McMillan under review</a:t>
            </a:r>
            <a:endParaRPr lang="en-US" sz="1000"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34</a:t>
            </a:fld>
            <a:endParaRPr lang="en-US"/>
          </a:p>
        </p:txBody>
      </p:sp>
    </p:spTree>
    <p:extLst>
      <p:ext uri="{BB962C8B-B14F-4D97-AF65-F5344CB8AC3E}">
        <p14:creationId xmlns:p14="http://schemas.microsoft.com/office/powerpoint/2010/main" val="137874470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are unstable</a:t>
            </a:r>
            <a:endParaRPr lang="en-US" dirty="0"/>
          </a:p>
        </p:txBody>
      </p:sp>
      <p:pic>
        <p:nvPicPr>
          <p:cNvPr id="8" name="Picture 7" descr="plot50.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599" y="1563839"/>
            <a:ext cx="3499428" cy="2332952"/>
          </a:xfrm>
          <a:prstGeom prst="rect">
            <a:avLst/>
          </a:prstGeom>
        </p:spPr>
      </p:pic>
      <p:pic>
        <p:nvPicPr>
          <p:cNvPr id="9" name="Picture 8" descr="plot100.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02" y="4079353"/>
            <a:ext cx="3511183" cy="2340789"/>
          </a:xfrm>
          <a:prstGeom prst="rect">
            <a:avLst/>
          </a:prstGeom>
        </p:spPr>
      </p:pic>
      <p:pic>
        <p:nvPicPr>
          <p:cNvPr id="11" name="Picture 10" descr="plot100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599" y="4079353"/>
            <a:ext cx="3511184" cy="2340789"/>
          </a:xfrm>
          <a:prstGeom prst="rect">
            <a:avLst/>
          </a:prstGeom>
        </p:spPr>
      </p:pic>
      <p:pic>
        <p:nvPicPr>
          <p:cNvPr id="15" name="Content Placeholder 14" descr="plot1.jpeg"/>
          <p:cNvPicPr>
            <a:picLocks noGrp="1" noChangeAspect="1"/>
          </p:cNvPicPr>
          <p:nvPr>
            <p:ph idx="1"/>
          </p:nvPr>
        </p:nvPicPr>
        <p:blipFill>
          <a:blip r:embed="rId6">
            <a:extLst>
              <a:ext uri="{28A0092B-C50C-407E-A947-70E740481C1C}">
                <a14:useLocalDpi xmlns:a14="http://schemas.microsoft.com/office/drawing/2010/main" val="0"/>
              </a:ext>
            </a:extLst>
          </a:blip>
          <a:srcRect l="-10610" r="-10610"/>
          <a:stretch>
            <a:fillRect/>
          </a:stretch>
        </p:blipFill>
        <p:spPr>
          <a:xfrm>
            <a:off x="232995" y="1563839"/>
            <a:ext cx="4242028" cy="2332952"/>
          </a:xfrm>
        </p:spPr>
      </p:pic>
      <p:sp>
        <p:nvSpPr>
          <p:cNvPr id="16" name="TextBox 15"/>
          <p:cNvSpPr txBox="1"/>
          <p:nvPr/>
        </p:nvSpPr>
        <p:spPr>
          <a:xfrm>
            <a:off x="1412604" y="1371465"/>
            <a:ext cx="1390124" cy="276999"/>
          </a:xfrm>
          <a:prstGeom prst="rect">
            <a:avLst/>
          </a:prstGeom>
          <a:solidFill>
            <a:schemeClr val="bg1">
              <a:lumMod val="95000"/>
            </a:schemeClr>
          </a:solidFill>
        </p:spPr>
        <p:txBody>
          <a:bodyPr wrap="none" rtlCol="0">
            <a:spAutoFit/>
          </a:bodyPr>
          <a:lstStyle/>
          <a:p>
            <a:r>
              <a:rPr lang="en-US" sz="1200" dirty="0" smtClean="0"/>
              <a:t>1 </a:t>
            </a:r>
            <a:r>
              <a:rPr lang="en-US" sz="1200" dirty="0" err="1" smtClean="0"/>
              <a:t>Dirichlet</a:t>
            </a:r>
            <a:r>
              <a:rPr lang="en-US" sz="1200" dirty="0" smtClean="0"/>
              <a:t> instance</a:t>
            </a:r>
            <a:endParaRPr lang="en-US" sz="1200" dirty="0"/>
          </a:p>
        </p:txBody>
      </p:sp>
      <p:sp>
        <p:nvSpPr>
          <p:cNvPr id="17" name="TextBox 16"/>
          <p:cNvSpPr txBox="1"/>
          <p:nvPr/>
        </p:nvSpPr>
        <p:spPr>
          <a:xfrm>
            <a:off x="5313428" y="1371465"/>
            <a:ext cx="1531188" cy="276999"/>
          </a:xfrm>
          <a:prstGeom prst="rect">
            <a:avLst/>
          </a:prstGeom>
          <a:solidFill>
            <a:schemeClr val="bg1">
              <a:lumMod val="95000"/>
            </a:schemeClr>
          </a:solidFill>
        </p:spPr>
        <p:txBody>
          <a:bodyPr wrap="none" rtlCol="0">
            <a:spAutoFit/>
          </a:bodyPr>
          <a:lstStyle/>
          <a:p>
            <a:r>
              <a:rPr lang="en-US" sz="1200" dirty="0" smtClean="0"/>
              <a:t>50 </a:t>
            </a:r>
            <a:r>
              <a:rPr lang="en-US" sz="1200" dirty="0" err="1" smtClean="0"/>
              <a:t>Dirichlet</a:t>
            </a:r>
            <a:r>
              <a:rPr lang="en-US" sz="1200" dirty="0" smtClean="0"/>
              <a:t> instances</a:t>
            </a:r>
            <a:endParaRPr lang="en-US" sz="1200" dirty="0"/>
          </a:p>
        </p:txBody>
      </p:sp>
      <p:sp>
        <p:nvSpPr>
          <p:cNvPr id="18" name="TextBox 17"/>
          <p:cNvSpPr txBox="1"/>
          <p:nvPr/>
        </p:nvSpPr>
        <p:spPr>
          <a:xfrm>
            <a:off x="5188737" y="3889000"/>
            <a:ext cx="1685077" cy="276999"/>
          </a:xfrm>
          <a:prstGeom prst="rect">
            <a:avLst/>
          </a:prstGeom>
          <a:solidFill>
            <a:schemeClr val="bg1">
              <a:lumMod val="95000"/>
            </a:schemeClr>
          </a:solidFill>
        </p:spPr>
        <p:txBody>
          <a:bodyPr wrap="none" rtlCol="0">
            <a:spAutoFit/>
          </a:bodyPr>
          <a:lstStyle/>
          <a:p>
            <a:r>
              <a:rPr lang="en-US" sz="1200" dirty="0" smtClean="0"/>
              <a:t>1000 </a:t>
            </a:r>
            <a:r>
              <a:rPr lang="en-US" sz="1200" dirty="0" err="1" smtClean="0"/>
              <a:t>Dirichlet</a:t>
            </a:r>
            <a:r>
              <a:rPr lang="en-US" sz="1200" dirty="0" smtClean="0"/>
              <a:t> instances</a:t>
            </a:r>
            <a:endParaRPr lang="en-US" sz="1200" dirty="0"/>
          </a:p>
        </p:txBody>
      </p:sp>
      <p:sp>
        <p:nvSpPr>
          <p:cNvPr id="19" name="TextBox 18"/>
          <p:cNvSpPr txBox="1"/>
          <p:nvPr/>
        </p:nvSpPr>
        <p:spPr>
          <a:xfrm>
            <a:off x="1200983" y="3891072"/>
            <a:ext cx="1608133" cy="276999"/>
          </a:xfrm>
          <a:prstGeom prst="rect">
            <a:avLst/>
          </a:prstGeom>
          <a:solidFill>
            <a:schemeClr val="bg1">
              <a:lumMod val="95000"/>
            </a:schemeClr>
          </a:solidFill>
        </p:spPr>
        <p:txBody>
          <a:bodyPr wrap="none" rtlCol="0">
            <a:spAutoFit/>
          </a:bodyPr>
          <a:lstStyle/>
          <a:p>
            <a:r>
              <a:rPr lang="en-US" sz="1200" dirty="0" smtClean="0"/>
              <a:t>100 </a:t>
            </a:r>
            <a:r>
              <a:rPr lang="en-US" sz="1200" dirty="0" err="1" smtClean="0"/>
              <a:t>Dirichlet</a:t>
            </a:r>
            <a:r>
              <a:rPr lang="en-US" sz="1200" dirty="0" smtClean="0"/>
              <a:t> instances</a:t>
            </a:r>
            <a:endParaRPr lang="en-US" sz="1200" dirty="0"/>
          </a:p>
        </p:txBody>
      </p:sp>
      <p:sp>
        <p:nvSpPr>
          <p:cNvPr id="20" name="TextBox 19"/>
          <p:cNvSpPr txBox="1"/>
          <p:nvPr/>
        </p:nvSpPr>
        <p:spPr>
          <a:xfrm>
            <a:off x="3538510" y="1248375"/>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138</a:t>
            </a:r>
            <a:endParaRPr lang="en-US" sz="1200" dirty="0"/>
          </a:p>
        </p:txBody>
      </p:sp>
      <p:sp>
        <p:nvSpPr>
          <p:cNvPr id="21" name="TextBox 20"/>
          <p:cNvSpPr txBox="1"/>
          <p:nvPr/>
        </p:nvSpPr>
        <p:spPr>
          <a:xfrm>
            <a:off x="7439334" y="1196095"/>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77</a:t>
            </a:r>
            <a:endParaRPr lang="en-US" sz="1200" dirty="0"/>
          </a:p>
        </p:txBody>
      </p:sp>
      <p:sp>
        <p:nvSpPr>
          <p:cNvPr id="22" name="TextBox 21"/>
          <p:cNvSpPr txBox="1"/>
          <p:nvPr/>
        </p:nvSpPr>
        <p:spPr>
          <a:xfrm>
            <a:off x="7439334" y="3740762"/>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75</a:t>
            </a:r>
            <a:endParaRPr lang="en-US" sz="1200" dirty="0"/>
          </a:p>
        </p:txBody>
      </p:sp>
      <p:sp>
        <p:nvSpPr>
          <p:cNvPr id="23" name="TextBox 22"/>
          <p:cNvSpPr txBox="1"/>
          <p:nvPr/>
        </p:nvSpPr>
        <p:spPr>
          <a:xfrm>
            <a:off x="3527798" y="3748459"/>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78</a:t>
            </a:r>
            <a:endParaRPr lang="en-US" sz="1200" dirty="0"/>
          </a:p>
        </p:txBody>
      </p:sp>
      <p:sp>
        <p:nvSpPr>
          <p:cNvPr id="24" name="Left Arrow 23"/>
          <p:cNvSpPr/>
          <p:nvPr/>
        </p:nvSpPr>
        <p:spPr>
          <a:xfrm>
            <a:off x="8004293" y="1997322"/>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Left Arrow 24"/>
          <p:cNvSpPr/>
          <p:nvPr/>
        </p:nvSpPr>
        <p:spPr>
          <a:xfrm>
            <a:off x="8004293" y="4451115"/>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6" name="Left Arrow 25"/>
          <p:cNvSpPr/>
          <p:nvPr/>
        </p:nvSpPr>
        <p:spPr>
          <a:xfrm>
            <a:off x="4025375" y="2428352"/>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7" name="Left Arrow 26"/>
          <p:cNvSpPr/>
          <p:nvPr/>
        </p:nvSpPr>
        <p:spPr>
          <a:xfrm>
            <a:off x="4025375" y="4520388"/>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35</a:t>
            </a:fld>
            <a:endParaRPr lang="en-US"/>
          </a:p>
        </p:txBody>
      </p:sp>
    </p:spTree>
    <p:extLst>
      <p:ext uri="{BB962C8B-B14F-4D97-AF65-F5344CB8AC3E}">
        <p14:creationId xmlns:p14="http://schemas.microsoft.com/office/powerpoint/2010/main" val="1656505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effect-size plot</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68172"/>
            <a:ext cx="3990978" cy="4524316"/>
          </a:xfrm>
          <a:prstGeom prst="rect">
            <a:avLst/>
          </a:prstGeom>
          <a:noFill/>
        </p:spPr>
        <p:txBody>
          <a:bodyPr wrap="square" rtlCol="0">
            <a:spAutoFit/>
          </a:bodyPr>
          <a:lstStyle/>
          <a:p>
            <a:pPr marL="285750" indent="-285750">
              <a:buFont typeface="Arial"/>
              <a:buChar char="•"/>
            </a:pPr>
            <a:r>
              <a:rPr lang="en-US" dirty="0" smtClean="0"/>
              <a:t>Plot of Within : Between group difference</a:t>
            </a:r>
          </a:p>
          <a:p>
            <a:pPr marL="285750" indent="-285750">
              <a:buFont typeface="Arial"/>
              <a:buChar char="•"/>
            </a:pPr>
            <a:r>
              <a:rPr lang="en-US" dirty="0" smtClean="0"/>
              <a:t>Convenient way to summarize </a:t>
            </a:r>
            <a:r>
              <a:rPr lang="en-US" dirty="0" err="1" smtClean="0"/>
              <a:t>univarite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E&lt;1</a:t>
            </a:r>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36</a:t>
            </a:fld>
            <a:endParaRPr lang="en-US"/>
          </a:p>
        </p:txBody>
      </p:sp>
    </p:spTree>
    <p:extLst>
      <p:ext uri="{BB962C8B-B14F-4D97-AF65-F5344CB8AC3E}">
        <p14:creationId xmlns:p14="http://schemas.microsoft.com/office/powerpoint/2010/main" val="28171869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742950" lvl="1" indent="-285750"/>
            <a:r>
              <a:rPr lang="en-US" sz="4400" dirty="0" smtClean="0">
                <a:latin typeface="+mj-lt"/>
              </a:rPr>
              <a:t>What are the correlations between features? </a:t>
            </a:r>
          </a:p>
        </p:txBody>
      </p:sp>
      <p:sp>
        <p:nvSpPr>
          <p:cNvPr id="6" name="TextBox 5"/>
          <p:cNvSpPr txBox="1"/>
          <p:nvPr/>
        </p:nvSpPr>
        <p:spPr>
          <a:xfrm>
            <a:off x="4847072" y="2668900"/>
            <a:ext cx="2591676" cy="1323439"/>
          </a:xfrm>
          <a:prstGeom prst="rect">
            <a:avLst/>
          </a:prstGeom>
          <a:noFill/>
        </p:spPr>
        <p:txBody>
          <a:bodyPr wrap="square" rtlCol="0">
            <a:spAutoFit/>
          </a:bodyPr>
          <a:lstStyle/>
          <a:p>
            <a:pPr marL="1200150" lvl="2" indent="-285750">
              <a:buFont typeface="Arial"/>
              <a:buChar char="•"/>
            </a:pPr>
            <a:r>
              <a:rPr lang="en-US" sz="2000" dirty="0" err="1" smtClean="0"/>
              <a:t>ReBoot</a:t>
            </a:r>
            <a:endParaRPr lang="en-US" sz="2000" dirty="0" smtClean="0"/>
          </a:p>
          <a:p>
            <a:pPr marL="1200150" lvl="2" indent="-285750">
              <a:buFont typeface="Arial"/>
              <a:buChar char="•"/>
            </a:pPr>
            <a:r>
              <a:rPr lang="en-US" sz="2000" dirty="0" err="1" smtClean="0"/>
              <a:t>SparCC</a:t>
            </a:r>
            <a:endParaRPr lang="en-US" sz="2000" dirty="0" smtClean="0"/>
          </a:p>
          <a:p>
            <a:pPr marL="1200150" lvl="2" indent="-285750">
              <a:buFont typeface="Arial"/>
              <a:buChar char="•"/>
            </a:pPr>
            <a:r>
              <a:rPr lang="en-US" sz="2000" dirty="0" smtClean="0"/>
              <a:t>Phi metric</a:t>
            </a:r>
          </a:p>
          <a:p>
            <a:pPr marL="1200150" lvl="2" indent="-285750">
              <a:buFont typeface="Arial"/>
              <a:buChar char="•"/>
            </a:pPr>
            <a:r>
              <a:rPr lang="en-US" sz="2000" dirty="0" smtClean="0"/>
              <a:t>Traditional</a:t>
            </a:r>
            <a:endParaRPr lang="en-US" sz="2000" dirty="0"/>
          </a:p>
        </p:txBody>
      </p:sp>
      <p:sp>
        <p:nvSpPr>
          <p:cNvPr id="3" name="Footer Placeholder 2"/>
          <p:cNvSpPr>
            <a:spLocks noGrp="1"/>
          </p:cNvSpPr>
          <p:nvPr>
            <p:ph type="ftr" sz="quarter" idx="11"/>
          </p:nvPr>
        </p:nvSpPr>
        <p:spPr/>
        <p:txBody>
          <a:bodyPr/>
          <a:lstStyle/>
          <a:p>
            <a:r>
              <a:rPr lang="en-US" sz="2000" smtClean="0"/>
              <a:t>Guelph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37</a:t>
            </a:fld>
            <a:endParaRPr lang="en-US" sz="2000"/>
          </a:p>
        </p:txBody>
      </p:sp>
      <p:sp>
        <p:nvSpPr>
          <p:cNvPr id="7" name="TextBox 6"/>
          <p:cNvSpPr txBox="1"/>
          <p:nvPr/>
        </p:nvSpPr>
        <p:spPr>
          <a:xfrm>
            <a:off x="457201" y="5174468"/>
            <a:ext cx="5562599" cy="1200329"/>
          </a:xfrm>
          <a:prstGeom prst="rect">
            <a:avLst/>
          </a:prstGeom>
          <a:noFill/>
        </p:spPr>
        <p:txBody>
          <a:bodyPr wrap="square" rtlCol="0">
            <a:spAutoFit/>
          </a:bodyPr>
          <a:lstStyle/>
          <a:p>
            <a:r>
              <a:rPr lang="en-US" sz="1200" dirty="0"/>
              <a:t>While “differential expression” of relative abundances is challenging to interpret, in the absence of any other information or assumptions, correlation of relative abundances is just wrong </a:t>
            </a:r>
          </a:p>
          <a:p>
            <a:endParaRPr lang="en-US" sz="1200" dirty="0"/>
          </a:p>
          <a:p>
            <a:r>
              <a:rPr lang="en-US" sz="1200" dirty="0" smtClean="0"/>
              <a:t>Lovell et. Al. </a:t>
            </a:r>
            <a:r>
              <a:rPr lang="en-US" sz="1200" dirty="0" err="1" smtClean="0"/>
              <a:t>PLoS</a:t>
            </a:r>
            <a:r>
              <a:rPr lang="en-US" sz="1200" dirty="0" smtClean="0"/>
              <a:t> Computational Biology 2015, </a:t>
            </a:r>
            <a:r>
              <a:rPr lang="fr-FR" sz="1200" dirty="0"/>
              <a:t>DOI:10.1371/journal.pcbi.1004075 </a:t>
            </a:r>
          </a:p>
          <a:p>
            <a:endParaRPr lang="en-US" sz="1200" dirty="0"/>
          </a:p>
        </p:txBody>
      </p:sp>
      <p:pic>
        <p:nvPicPr>
          <p:cNvPr id="18" name="Picture 17"/>
          <p:cNvPicPr>
            <a:picLocks noChangeAspect="1"/>
          </p:cNvPicPr>
          <p:nvPr/>
        </p:nvPicPr>
        <p:blipFill>
          <a:blip r:embed="rId3"/>
          <a:stretch>
            <a:fillRect/>
          </a:stretch>
        </p:blipFill>
        <p:spPr>
          <a:xfrm>
            <a:off x="7547570" y="2705221"/>
            <a:ext cx="288000" cy="288000"/>
          </a:xfrm>
          <a:prstGeom prst="rect">
            <a:avLst/>
          </a:prstGeom>
        </p:spPr>
      </p:pic>
      <p:pic>
        <p:nvPicPr>
          <p:cNvPr id="19" name="Picture 18"/>
          <p:cNvPicPr>
            <a:picLocks noChangeAspect="1"/>
          </p:cNvPicPr>
          <p:nvPr/>
        </p:nvPicPr>
        <p:blipFill>
          <a:blip r:embed="rId4"/>
          <a:stretch>
            <a:fillRect/>
          </a:stretch>
        </p:blipFill>
        <p:spPr>
          <a:xfrm>
            <a:off x="7547570" y="3009061"/>
            <a:ext cx="288000" cy="288000"/>
          </a:xfrm>
          <a:prstGeom prst="rect">
            <a:avLst/>
          </a:prstGeom>
        </p:spPr>
      </p:pic>
      <p:pic>
        <p:nvPicPr>
          <p:cNvPr id="20" name="Picture 19"/>
          <p:cNvPicPr>
            <a:picLocks noChangeAspect="1"/>
          </p:cNvPicPr>
          <p:nvPr/>
        </p:nvPicPr>
        <p:blipFill>
          <a:blip r:embed="rId5"/>
          <a:stretch>
            <a:fillRect/>
          </a:stretch>
        </p:blipFill>
        <p:spPr>
          <a:xfrm>
            <a:off x="7547570" y="3311611"/>
            <a:ext cx="288000" cy="288000"/>
          </a:xfrm>
          <a:prstGeom prst="rect">
            <a:avLst/>
          </a:prstGeom>
        </p:spPr>
      </p:pic>
      <p:pic>
        <p:nvPicPr>
          <p:cNvPr id="21" name="Picture 20"/>
          <p:cNvPicPr>
            <a:picLocks noChangeAspect="1"/>
          </p:cNvPicPr>
          <p:nvPr/>
        </p:nvPicPr>
        <p:blipFill>
          <a:blip r:embed="rId6"/>
          <a:stretch>
            <a:fillRect/>
          </a:stretch>
        </p:blipFill>
        <p:spPr>
          <a:xfrm>
            <a:off x="7547570" y="3618620"/>
            <a:ext cx="288000" cy="288000"/>
          </a:xfrm>
          <a:prstGeom prst="rect">
            <a:avLst/>
          </a:prstGeom>
        </p:spPr>
      </p:pic>
      <p:pic>
        <p:nvPicPr>
          <p:cNvPr id="9" name="Picture 8" descr="comp_corr.pdf"/>
          <p:cNvPicPr>
            <a:picLocks noChangeAspect="1"/>
          </p:cNvPicPr>
          <p:nvPr/>
        </p:nvPicPr>
        <p:blipFill rotWithShape="1">
          <a:blip r:embed="rId7">
            <a:extLst>
              <a:ext uri="{28A0092B-C50C-407E-A947-70E740481C1C}">
                <a14:useLocalDpi xmlns:a14="http://schemas.microsoft.com/office/drawing/2010/main" val="0"/>
              </a:ext>
            </a:extLst>
          </a:blip>
          <a:srcRect l="7514" t="8497" r="53014" b="60553"/>
          <a:stretch/>
        </p:blipFill>
        <p:spPr>
          <a:xfrm>
            <a:off x="1269999" y="1756096"/>
            <a:ext cx="3137648" cy="3183773"/>
          </a:xfrm>
          <a:prstGeom prst="rect">
            <a:avLst/>
          </a:prstGeom>
        </p:spPr>
      </p:pic>
    </p:spTree>
    <p:extLst>
      <p:ext uri="{BB962C8B-B14F-4D97-AF65-F5344CB8AC3E}">
        <p14:creationId xmlns:p14="http://schemas.microsoft.com/office/powerpoint/2010/main" val="134729252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is geometrical</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38</a:t>
            </a:fld>
            <a:endParaRPr lang="en-US"/>
          </a:p>
        </p:txBody>
      </p:sp>
      <p:pic>
        <p:nvPicPr>
          <p:cNvPr id="7" name="Picture 6"/>
          <p:cNvPicPr>
            <a:picLocks noChangeAspect="1"/>
          </p:cNvPicPr>
          <p:nvPr/>
        </p:nvPicPr>
        <p:blipFill>
          <a:blip r:embed="rId3"/>
          <a:stretch>
            <a:fillRect/>
          </a:stretch>
        </p:blipFill>
        <p:spPr>
          <a:xfrm>
            <a:off x="4229100" y="1736911"/>
            <a:ext cx="3581400" cy="3670300"/>
          </a:xfrm>
          <a:prstGeom prst="rect">
            <a:avLst/>
          </a:prstGeom>
        </p:spPr>
      </p:pic>
      <p:sp>
        <p:nvSpPr>
          <p:cNvPr id="8" name="TextBox 7"/>
          <p:cNvSpPr txBox="1"/>
          <p:nvPr/>
        </p:nvSpPr>
        <p:spPr>
          <a:xfrm>
            <a:off x="821764" y="2061883"/>
            <a:ext cx="3407336" cy="2677656"/>
          </a:xfrm>
          <a:prstGeom prst="rect">
            <a:avLst/>
          </a:prstGeom>
          <a:noFill/>
        </p:spPr>
        <p:txBody>
          <a:bodyPr wrap="square" rtlCol="0">
            <a:spAutoFit/>
          </a:bodyPr>
          <a:lstStyle/>
          <a:p>
            <a:r>
              <a:rPr lang="en-US" sz="2400" dirty="0" smtClean="0"/>
              <a:t>Any correlation that is reported must go through the origin to be real</a:t>
            </a:r>
          </a:p>
          <a:p>
            <a:endParaRPr lang="en-US" sz="2400" dirty="0"/>
          </a:p>
          <a:p>
            <a:r>
              <a:rPr lang="en-US" sz="2400" dirty="0" smtClean="0"/>
              <a:t>The ratio of the parts is the only thing that can be observed</a:t>
            </a:r>
            <a:endParaRPr lang="en-US" sz="2400" dirty="0"/>
          </a:p>
        </p:txBody>
      </p:sp>
    </p:spTree>
    <p:extLst>
      <p:ext uri="{BB962C8B-B14F-4D97-AF65-F5344CB8AC3E}">
        <p14:creationId xmlns:p14="http://schemas.microsoft.com/office/powerpoint/2010/main" val="211859537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is …</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39</a:t>
            </a:fld>
            <a:endParaRPr lang="en-US" dirty="0"/>
          </a:p>
        </p:txBody>
      </p:sp>
      <p:sp>
        <p:nvSpPr>
          <p:cNvPr id="8" name="TextBox 7"/>
          <p:cNvSpPr txBox="1"/>
          <p:nvPr/>
        </p:nvSpPr>
        <p:spPr>
          <a:xfrm>
            <a:off x="821764" y="2061883"/>
            <a:ext cx="3407336" cy="1938992"/>
          </a:xfrm>
          <a:prstGeom prst="rect">
            <a:avLst/>
          </a:prstGeom>
          <a:noFill/>
        </p:spPr>
        <p:txBody>
          <a:bodyPr wrap="square" rtlCol="0">
            <a:spAutoFit/>
          </a:bodyPr>
          <a:lstStyle/>
          <a:p>
            <a:r>
              <a:rPr lang="en-US" sz="2400" dirty="0" smtClean="0"/>
              <a:t>Do we do correlations on counts?</a:t>
            </a:r>
          </a:p>
          <a:p>
            <a:endParaRPr lang="en-US" sz="2400" dirty="0"/>
          </a:p>
          <a:p>
            <a:r>
              <a:rPr lang="en-US" sz="2400" dirty="0" smtClean="0"/>
              <a:t>Or normalized data (proportions)?</a:t>
            </a:r>
            <a:endParaRPr lang="en-US" sz="2400" dirty="0"/>
          </a:p>
        </p:txBody>
      </p:sp>
      <p:pic>
        <p:nvPicPr>
          <p:cNvPr id="5" name="Picture 4"/>
          <p:cNvPicPr>
            <a:picLocks noChangeAspect="1"/>
          </p:cNvPicPr>
          <p:nvPr/>
        </p:nvPicPr>
        <p:blipFill>
          <a:blip r:embed="rId3"/>
          <a:stretch>
            <a:fillRect/>
          </a:stretch>
        </p:blipFill>
        <p:spPr>
          <a:xfrm>
            <a:off x="4514849" y="1834029"/>
            <a:ext cx="3223689" cy="3141382"/>
          </a:xfrm>
          <a:prstGeom prst="rect">
            <a:avLst/>
          </a:prstGeom>
        </p:spPr>
      </p:pic>
      <p:sp>
        <p:nvSpPr>
          <p:cNvPr id="6" name="TextBox 5"/>
          <p:cNvSpPr txBox="1"/>
          <p:nvPr/>
        </p:nvSpPr>
        <p:spPr>
          <a:xfrm>
            <a:off x="5602941" y="5906689"/>
            <a:ext cx="2575344" cy="338554"/>
          </a:xfrm>
          <a:prstGeom prst="rect">
            <a:avLst/>
          </a:prstGeom>
          <a:noFill/>
        </p:spPr>
        <p:txBody>
          <a:bodyPr wrap="none" rtlCol="0">
            <a:spAutoFit/>
          </a:bodyPr>
          <a:lstStyle/>
          <a:p>
            <a:r>
              <a:rPr lang="en-US" sz="1600" dirty="0" smtClean="0"/>
              <a:t>Lovell, </a:t>
            </a:r>
            <a:r>
              <a:rPr lang="en-US" sz="1600" dirty="0" err="1" smtClean="0"/>
              <a:t>PLoS</a:t>
            </a:r>
            <a:r>
              <a:rPr lang="en-US" sz="1600" dirty="0" smtClean="0"/>
              <a:t> Comp. Bio. 2015</a:t>
            </a:r>
            <a:endParaRPr lang="en-US" sz="1600" dirty="0"/>
          </a:p>
        </p:txBody>
      </p:sp>
    </p:spTree>
    <p:extLst>
      <p:ext uri="{BB962C8B-B14F-4D97-AF65-F5344CB8AC3E}">
        <p14:creationId xmlns:p14="http://schemas.microsoft.com/office/powerpoint/2010/main" val="32165891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 contend that </a:t>
            </a:r>
            <a:endParaRPr lang="en-US" dirty="0"/>
          </a:p>
        </p:txBody>
      </p:sp>
      <p:sp>
        <p:nvSpPr>
          <p:cNvPr id="3" name="Content Placeholder 2"/>
          <p:cNvSpPr>
            <a:spLocks noGrp="1"/>
          </p:cNvSpPr>
          <p:nvPr>
            <p:ph idx="1"/>
          </p:nvPr>
        </p:nvSpPr>
        <p:spPr/>
        <p:txBody>
          <a:bodyPr>
            <a:normAutofit lnSpcReduction="10000"/>
          </a:bodyPr>
          <a:lstStyle/>
          <a:p>
            <a:r>
              <a:rPr lang="en-US" dirty="0" smtClean="0"/>
              <a:t>We believe high sequencing depth equates with a large amount of data</a:t>
            </a:r>
          </a:p>
          <a:p>
            <a:r>
              <a:rPr lang="en-US" dirty="0" smtClean="0"/>
              <a:t>We believe that we can extract information from datasets that break the assumptions of statistics</a:t>
            </a:r>
          </a:p>
          <a:p>
            <a:r>
              <a:rPr lang="en-US" dirty="0" smtClean="0"/>
              <a:t>We believe that someone else’s assumptions about the data are correct</a:t>
            </a:r>
          </a:p>
          <a:p>
            <a:r>
              <a:rPr lang="en-US" dirty="0" smtClean="0"/>
              <a:t>Many </a:t>
            </a:r>
            <a:r>
              <a:rPr lang="en-US" dirty="0"/>
              <a:t>of the HTS experiments that we accept as dogma may have serious flaws</a:t>
            </a:r>
          </a:p>
          <a:p>
            <a:pPr marL="0" indent="0">
              <a:buNone/>
            </a:pP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a:t>
            </a:fld>
            <a:endParaRPr lang="en-US"/>
          </a:p>
        </p:txBody>
      </p:sp>
    </p:spTree>
    <p:extLst>
      <p:ext uri="{BB962C8B-B14F-4D97-AF65-F5344CB8AC3E}">
        <p14:creationId xmlns:p14="http://schemas.microsoft.com/office/powerpoint/2010/main" val="15975314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a:t>
            </a:r>
            <a:r>
              <a:rPr lang="en-US" smtClean="0"/>
              <a:t>is …</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40</a:t>
            </a:fld>
            <a:endParaRPr lang="en-US"/>
          </a:p>
        </p:txBody>
      </p:sp>
      <p:sp>
        <p:nvSpPr>
          <p:cNvPr id="8" name="TextBox 7"/>
          <p:cNvSpPr txBox="1"/>
          <p:nvPr/>
        </p:nvSpPr>
        <p:spPr>
          <a:xfrm>
            <a:off x="821764" y="2662047"/>
            <a:ext cx="3407336" cy="1200328"/>
          </a:xfrm>
          <a:prstGeom prst="rect">
            <a:avLst/>
          </a:prstGeom>
          <a:noFill/>
        </p:spPr>
        <p:txBody>
          <a:bodyPr wrap="square" rtlCol="0">
            <a:spAutoFit/>
          </a:bodyPr>
          <a:lstStyle/>
          <a:p>
            <a:r>
              <a:rPr lang="en-US" sz="2400" dirty="0" smtClean="0"/>
              <a:t>What if we remove some members from the group?</a:t>
            </a:r>
            <a:endParaRPr lang="en-US" sz="2400" dirty="0"/>
          </a:p>
        </p:txBody>
      </p:sp>
      <p:pic>
        <p:nvPicPr>
          <p:cNvPr id="6" name="Picture 5"/>
          <p:cNvPicPr>
            <a:picLocks noChangeAspect="1"/>
          </p:cNvPicPr>
          <p:nvPr/>
        </p:nvPicPr>
        <p:blipFill>
          <a:blip r:embed="rId3"/>
          <a:stretch>
            <a:fillRect/>
          </a:stretch>
        </p:blipFill>
        <p:spPr>
          <a:xfrm>
            <a:off x="5142006" y="1838512"/>
            <a:ext cx="3060700" cy="2959100"/>
          </a:xfrm>
          <a:prstGeom prst="rect">
            <a:avLst/>
          </a:prstGeom>
        </p:spPr>
      </p:pic>
      <p:sp>
        <p:nvSpPr>
          <p:cNvPr id="9" name="TextBox 8"/>
          <p:cNvSpPr txBox="1"/>
          <p:nvPr/>
        </p:nvSpPr>
        <p:spPr>
          <a:xfrm>
            <a:off x="5602941" y="5906689"/>
            <a:ext cx="2575344" cy="338554"/>
          </a:xfrm>
          <a:prstGeom prst="rect">
            <a:avLst/>
          </a:prstGeom>
          <a:noFill/>
        </p:spPr>
        <p:txBody>
          <a:bodyPr wrap="none" rtlCol="0">
            <a:spAutoFit/>
          </a:bodyPr>
          <a:lstStyle/>
          <a:p>
            <a:r>
              <a:rPr lang="en-US" sz="1600" dirty="0" smtClean="0"/>
              <a:t>Lovell, </a:t>
            </a:r>
            <a:r>
              <a:rPr lang="en-US" sz="1600" dirty="0" err="1" smtClean="0"/>
              <a:t>PLoS</a:t>
            </a:r>
            <a:r>
              <a:rPr lang="en-US" sz="1600" dirty="0" smtClean="0"/>
              <a:t> Comp. Bio. 2015</a:t>
            </a:r>
            <a:endParaRPr lang="en-US" sz="1600" dirty="0"/>
          </a:p>
        </p:txBody>
      </p:sp>
    </p:spTree>
    <p:extLst>
      <p:ext uri="{BB962C8B-B14F-4D97-AF65-F5344CB8AC3E}">
        <p14:creationId xmlns:p14="http://schemas.microsoft.com/office/powerpoint/2010/main" val="17050263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solution is …</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41</a:t>
            </a:fld>
            <a:endParaRPr lang="en-US"/>
          </a:p>
        </p:txBody>
      </p:sp>
      <p:sp>
        <p:nvSpPr>
          <p:cNvPr id="8" name="TextBox 7"/>
          <p:cNvSpPr txBox="1"/>
          <p:nvPr/>
        </p:nvSpPr>
        <p:spPr>
          <a:xfrm>
            <a:off x="1736164" y="1646384"/>
            <a:ext cx="5731436" cy="830997"/>
          </a:xfrm>
          <a:prstGeom prst="rect">
            <a:avLst/>
          </a:prstGeom>
          <a:noFill/>
        </p:spPr>
        <p:txBody>
          <a:bodyPr wrap="square" rtlCol="0">
            <a:spAutoFit/>
          </a:bodyPr>
          <a:lstStyle/>
          <a:p>
            <a:pPr algn="ctr"/>
            <a:r>
              <a:rPr lang="en-US" sz="2400" dirty="0" smtClean="0"/>
              <a:t>Measuring constant ratios of components</a:t>
            </a:r>
          </a:p>
          <a:p>
            <a:pPr algn="ctr"/>
            <a:r>
              <a:rPr lang="en-US" sz="2400" dirty="0" smtClean="0"/>
              <a:t>Phi(</a:t>
            </a:r>
            <a:r>
              <a:rPr lang="en-US" sz="2400" dirty="0" err="1" smtClean="0"/>
              <a:t>x,y</a:t>
            </a:r>
            <a:r>
              <a:rPr lang="en-US" sz="2400" dirty="0" smtClean="0"/>
              <a:t>) statistic  </a:t>
            </a:r>
            <a:r>
              <a:rPr lang="en-US" sz="2400" dirty="0" err="1" smtClean="0"/>
              <a:t>var</a:t>
            </a:r>
            <a:r>
              <a:rPr lang="en-US" sz="2400" dirty="0" smtClean="0"/>
              <a:t>(</a:t>
            </a:r>
            <a:r>
              <a:rPr lang="en-US" sz="2400" dirty="0" err="1" smtClean="0"/>
              <a:t>clr</a:t>
            </a:r>
            <a:r>
              <a:rPr lang="en-US" sz="2400" dirty="0" smtClean="0"/>
              <a:t>(x)/</a:t>
            </a:r>
            <a:r>
              <a:rPr lang="en-US" sz="2400" dirty="0" err="1" smtClean="0"/>
              <a:t>clr</a:t>
            </a:r>
            <a:r>
              <a:rPr lang="en-US" sz="2400" dirty="0" smtClean="0"/>
              <a:t>(y)) / </a:t>
            </a:r>
            <a:r>
              <a:rPr lang="en-US" sz="2400" dirty="0" err="1" smtClean="0"/>
              <a:t>var</a:t>
            </a:r>
            <a:r>
              <a:rPr lang="en-US" sz="2400" dirty="0" smtClean="0"/>
              <a:t>(</a:t>
            </a:r>
            <a:r>
              <a:rPr lang="en-US" sz="2400" dirty="0" err="1" smtClean="0"/>
              <a:t>clr</a:t>
            </a:r>
            <a:r>
              <a:rPr lang="en-US" sz="2400" dirty="0" smtClean="0"/>
              <a:t>(x))</a:t>
            </a:r>
            <a:endParaRPr lang="en-US" sz="2400" dirty="0"/>
          </a:p>
        </p:txBody>
      </p:sp>
      <p:pic>
        <p:nvPicPr>
          <p:cNvPr id="5" name="Picture 4"/>
          <p:cNvPicPr>
            <a:picLocks noChangeAspect="1"/>
          </p:cNvPicPr>
          <p:nvPr/>
        </p:nvPicPr>
        <p:blipFill>
          <a:blip r:embed="rId3"/>
          <a:stretch>
            <a:fillRect/>
          </a:stretch>
        </p:blipFill>
        <p:spPr>
          <a:xfrm>
            <a:off x="1663700" y="2985994"/>
            <a:ext cx="5803900" cy="2755900"/>
          </a:xfrm>
          <a:prstGeom prst="rect">
            <a:avLst/>
          </a:prstGeom>
        </p:spPr>
      </p:pic>
      <p:sp>
        <p:nvSpPr>
          <p:cNvPr id="9" name="TextBox 8"/>
          <p:cNvSpPr txBox="1"/>
          <p:nvPr/>
        </p:nvSpPr>
        <p:spPr>
          <a:xfrm>
            <a:off x="5602941" y="5906689"/>
            <a:ext cx="2575344" cy="338554"/>
          </a:xfrm>
          <a:prstGeom prst="rect">
            <a:avLst/>
          </a:prstGeom>
          <a:noFill/>
        </p:spPr>
        <p:txBody>
          <a:bodyPr wrap="none" rtlCol="0">
            <a:spAutoFit/>
          </a:bodyPr>
          <a:lstStyle/>
          <a:p>
            <a:r>
              <a:rPr lang="en-US" sz="1600" dirty="0" smtClean="0"/>
              <a:t>Lovell, </a:t>
            </a:r>
            <a:r>
              <a:rPr lang="en-US" sz="1600" dirty="0" err="1" smtClean="0"/>
              <a:t>PLoS</a:t>
            </a:r>
            <a:r>
              <a:rPr lang="en-US" sz="1600" dirty="0" smtClean="0"/>
              <a:t> Comp. Bio. 2015</a:t>
            </a:r>
            <a:endParaRPr lang="en-US" sz="1600" dirty="0"/>
          </a:p>
        </p:txBody>
      </p:sp>
    </p:spTree>
    <p:extLst>
      <p:ext uri="{BB962C8B-B14F-4D97-AF65-F5344CB8AC3E}">
        <p14:creationId xmlns:p14="http://schemas.microsoft.com/office/powerpoint/2010/main" val="23817232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1852565" cy="369332"/>
          </a:xfrm>
          <a:prstGeom prst="rect">
            <a:avLst/>
          </a:prstGeom>
          <a:noFill/>
        </p:spPr>
        <p:txBody>
          <a:bodyPr wrap="none" rtlCol="0">
            <a:spAutoFit/>
          </a:bodyPr>
          <a:lstStyle/>
          <a:p>
            <a:r>
              <a:rPr lang="en-US" dirty="0" smtClean="0"/>
              <a:t>Primary literature</a:t>
            </a:r>
            <a:endParaRPr lang="en-US" dirty="0"/>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42</a:t>
            </a:fld>
            <a:endParaRPr lang="en-US"/>
          </a:p>
        </p:txBody>
      </p:sp>
    </p:spTree>
    <p:extLst>
      <p:ext uri="{BB962C8B-B14F-4D97-AF65-F5344CB8AC3E}">
        <p14:creationId xmlns:p14="http://schemas.microsoft.com/office/powerpoint/2010/main" val="533194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43</a:t>
            </a:fld>
            <a:endParaRPr lang="en-US"/>
          </a:p>
        </p:txBody>
      </p:sp>
    </p:spTree>
    <p:extLst>
      <p:ext uri="{BB962C8B-B14F-4D97-AF65-F5344CB8AC3E}">
        <p14:creationId xmlns:p14="http://schemas.microsoft.com/office/powerpoint/2010/main" val="65090477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44</a:t>
            </a:fld>
            <a:endParaRPr lang="en-US"/>
          </a:p>
        </p:txBody>
      </p:sp>
    </p:spTree>
    <p:extLst>
      <p:ext uri="{BB962C8B-B14F-4D97-AF65-F5344CB8AC3E}">
        <p14:creationId xmlns:p14="http://schemas.microsoft.com/office/powerpoint/2010/main" val="24166450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sp>
        <p:nvSpPr>
          <p:cNvPr id="5" name="TextBox 4"/>
          <p:cNvSpPr txBox="1"/>
          <p:nvPr/>
        </p:nvSpPr>
        <p:spPr>
          <a:xfrm>
            <a:off x="4446128" y="1971695"/>
            <a:ext cx="3931045"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variation and using False Discovery Rate -&gt; no significantly different OTUs</a:t>
            </a:r>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8" name="Slide Number Placeholder 7"/>
          <p:cNvSpPr>
            <a:spLocks noGrp="1"/>
          </p:cNvSpPr>
          <p:nvPr>
            <p:ph type="sldNum" sz="quarter" idx="12"/>
          </p:nvPr>
        </p:nvSpPr>
        <p:spPr/>
        <p:txBody>
          <a:bodyPr/>
          <a:lstStyle/>
          <a:p>
            <a:fld id="{4CBC7C6D-2764-8E4F-B1AE-9A315E705D2C}" type="slidenum">
              <a:rPr lang="en-US" smtClean="0"/>
              <a:t>45</a:t>
            </a:fld>
            <a:endParaRPr lang="en-US"/>
          </a:p>
        </p:txBody>
      </p:sp>
    </p:spTree>
    <p:extLst>
      <p:ext uri="{BB962C8B-B14F-4D97-AF65-F5344CB8AC3E}">
        <p14:creationId xmlns:p14="http://schemas.microsoft.com/office/powerpoint/2010/main" val="381851322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pic>
        <p:nvPicPr>
          <p:cNvPr id="5" name="Picture 4"/>
          <p:cNvPicPr>
            <a:picLocks noChangeAspect="1"/>
          </p:cNvPicPr>
          <p:nvPr/>
        </p:nvPicPr>
        <p:blipFill>
          <a:blip r:embed="rId4"/>
          <a:stretch>
            <a:fillRect/>
          </a:stretch>
        </p:blipFill>
        <p:spPr>
          <a:xfrm>
            <a:off x="1410127" y="4246240"/>
            <a:ext cx="6248400" cy="2184400"/>
          </a:xfrm>
          <a:prstGeom prst="rect">
            <a:avLst/>
          </a:prstGeom>
        </p:spPr>
      </p:pic>
      <p:sp>
        <p:nvSpPr>
          <p:cNvPr id="15" name="TextBox 14"/>
          <p:cNvSpPr txBox="1"/>
          <p:nvPr/>
        </p:nvSpPr>
        <p:spPr>
          <a:xfrm>
            <a:off x="3026461" y="3878020"/>
            <a:ext cx="2431225" cy="369332"/>
          </a:xfrm>
          <a:prstGeom prst="rect">
            <a:avLst/>
          </a:prstGeom>
          <a:noFill/>
        </p:spPr>
        <p:txBody>
          <a:bodyPr wrap="none" rtlCol="0">
            <a:spAutoFit/>
          </a:bodyPr>
          <a:lstStyle/>
          <a:p>
            <a:r>
              <a:rPr lang="en-US" dirty="0" smtClean="0"/>
              <a:t>Multivariate differences</a:t>
            </a:r>
            <a:endParaRPr lang="en-US" dirty="0"/>
          </a:p>
        </p:txBody>
      </p:sp>
      <p:sp>
        <p:nvSpPr>
          <p:cNvPr id="16" name="TextBox 15"/>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8" name="Slide Number Placeholder 7"/>
          <p:cNvSpPr>
            <a:spLocks noGrp="1"/>
          </p:cNvSpPr>
          <p:nvPr>
            <p:ph type="sldNum" sz="quarter" idx="12"/>
          </p:nvPr>
        </p:nvSpPr>
        <p:spPr/>
        <p:txBody>
          <a:bodyPr/>
          <a:lstStyle/>
          <a:p>
            <a:fld id="{4CBC7C6D-2764-8E4F-B1AE-9A315E705D2C}" type="slidenum">
              <a:rPr lang="en-US" smtClean="0"/>
              <a:t>46</a:t>
            </a:fld>
            <a:endParaRPr lang="en-US"/>
          </a:p>
        </p:txBody>
      </p:sp>
    </p:spTree>
    <p:extLst>
      <p:ext uri="{BB962C8B-B14F-4D97-AF65-F5344CB8AC3E}">
        <p14:creationId xmlns:p14="http://schemas.microsoft.com/office/powerpoint/2010/main" val="4651452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pic>
        <p:nvPicPr>
          <p:cNvPr id="5" name="Picture 4"/>
          <p:cNvPicPr>
            <a:picLocks noChangeAspect="1"/>
          </p:cNvPicPr>
          <p:nvPr/>
        </p:nvPicPr>
        <p:blipFill>
          <a:blip r:embed="rId4"/>
          <a:stretch>
            <a:fillRect/>
          </a:stretch>
        </p:blipFill>
        <p:spPr>
          <a:xfrm>
            <a:off x="1410127" y="4246240"/>
            <a:ext cx="6248400" cy="2184400"/>
          </a:xfrm>
          <a:prstGeom prst="rect">
            <a:avLst/>
          </a:prstGeom>
        </p:spPr>
      </p:pic>
      <p:sp>
        <p:nvSpPr>
          <p:cNvPr id="15" name="TextBox 14"/>
          <p:cNvSpPr txBox="1"/>
          <p:nvPr/>
        </p:nvSpPr>
        <p:spPr>
          <a:xfrm>
            <a:off x="3026461" y="3878020"/>
            <a:ext cx="2431225" cy="369332"/>
          </a:xfrm>
          <a:prstGeom prst="rect">
            <a:avLst/>
          </a:prstGeom>
          <a:noFill/>
        </p:spPr>
        <p:txBody>
          <a:bodyPr wrap="none" rtlCol="0">
            <a:spAutoFit/>
          </a:bodyPr>
          <a:lstStyle/>
          <a:p>
            <a:r>
              <a:rPr lang="en-US" dirty="0" smtClean="0"/>
              <a:t>Multivariate differences</a:t>
            </a:r>
            <a:endParaRPr lang="en-US" dirty="0"/>
          </a:p>
        </p:txBody>
      </p:sp>
      <p:sp>
        <p:nvSpPr>
          <p:cNvPr id="16" name="TextBox 15"/>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
        <p:nvSpPr>
          <p:cNvPr id="17" name="TextBox 16"/>
          <p:cNvSpPr txBox="1"/>
          <p:nvPr/>
        </p:nvSpPr>
        <p:spPr>
          <a:xfrm>
            <a:off x="1972071" y="4862974"/>
            <a:ext cx="5155648"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Small sample sizes</a:t>
            </a:r>
          </a:p>
          <a:p>
            <a:r>
              <a:rPr lang="en-US" dirty="0" smtClean="0"/>
              <a:t>Only one rarefaction shown (</a:t>
            </a:r>
            <a:r>
              <a:rPr lang="en-US" dirty="0" err="1" smtClean="0"/>
              <a:t>Unifrac</a:t>
            </a:r>
            <a:r>
              <a:rPr lang="en-US" dirty="0" smtClean="0"/>
              <a:t> varies)</a:t>
            </a:r>
          </a:p>
          <a:p>
            <a:r>
              <a:rPr lang="en-US" dirty="0" smtClean="0"/>
              <a:t>Sub-composition compared (</a:t>
            </a:r>
            <a:r>
              <a:rPr lang="en-US" dirty="0" err="1" smtClean="0"/>
              <a:t>Unifrac</a:t>
            </a:r>
            <a:r>
              <a:rPr lang="en-US" dirty="0" smtClean="0"/>
              <a:t> varies)</a:t>
            </a:r>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8" name="Slide Number Placeholder 7"/>
          <p:cNvSpPr>
            <a:spLocks noGrp="1"/>
          </p:cNvSpPr>
          <p:nvPr>
            <p:ph type="sldNum" sz="quarter" idx="12"/>
          </p:nvPr>
        </p:nvSpPr>
        <p:spPr/>
        <p:txBody>
          <a:bodyPr/>
          <a:lstStyle/>
          <a:p>
            <a:fld id="{4CBC7C6D-2764-8E4F-B1AE-9A315E705D2C}" type="slidenum">
              <a:rPr lang="en-US" smtClean="0"/>
              <a:t>47</a:t>
            </a:fld>
            <a:endParaRPr lang="en-US"/>
          </a:p>
        </p:txBody>
      </p:sp>
    </p:spTree>
    <p:extLst>
      <p:ext uri="{BB962C8B-B14F-4D97-AF65-F5344CB8AC3E}">
        <p14:creationId xmlns:p14="http://schemas.microsoft.com/office/powerpoint/2010/main" val="8042250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pic>
        <p:nvPicPr>
          <p:cNvPr id="5" name="Picture 4"/>
          <p:cNvPicPr>
            <a:picLocks noChangeAspect="1"/>
          </p:cNvPicPr>
          <p:nvPr/>
        </p:nvPicPr>
        <p:blipFill>
          <a:blip r:embed="rId4"/>
          <a:stretch>
            <a:fillRect/>
          </a:stretch>
        </p:blipFill>
        <p:spPr>
          <a:xfrm>
            <a:off x="1410127" y="4246240"/>
            <a:ext cx="6248400" cy="2184400"/>
          </a:xfrm>
          <a:prstGeom prst="rect">
            <a:avLst/>
          </a:prstGeom>
        </p:spPr>
      </p:pic>
      <p:sp>
        <p:nvSpPr>
          <p:cNvPr id="15" name="TextBox 14"/>
          <p:cNvSpPr txBox="1"/>
          <p:nvPr/>
        </p:nvSpPr>
        <p:spPr>
          <a:xfrm>
            <a:off x="3026461" y="3878020"/>
            <a:ext cx="2431225" cy="369332"/>
          </a:xfrm>
          <a:prstGeom prst="rect">
            <a:avLst/>
          </a:prstGeom>
          <a:noFill/>
        </p:spPr>
        <p:txBody>
          <a:bodyPr wrap="none" rtlCol="0">
            <a:spAutoFit/>
          </a:bodyPr>
          <a:lstStyle/>
          <a:p>
            <a:r>
              <a:rPr lang="en-US" dirty="0" smtClean="0"/>
              <a:t>Multivariate differences</a:t>
            </a:r>
            <a:endParaRPr lang="en-US" dirty="0"/>
          </a:p>
        </p:txBody>
      </p:sp>
      <p:sp>
        <p:nvSpPr>
          <p:cNvPr id="16" name="TextBox 15"/>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
        <p:nvSpPr>
          <p:cNvPr id="17" name="TextBox 16"/>
          <p:cNvSpPr txBox="1"/>
          <p:nvPr/>
        </p:nvSpPr>
        <p:spPr>
          <a:xfrm>
            <a:off x="1972071" y="4862974"/>
            <a:ext cx="5155648"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Small sample sizes</a:t>
            </a:r>
          </a:p>
          <a:p>
            <a:r>
              <a:rPr lang="en-US" dirty="0" smtClean="0"/>
              <a:t>Only one rarefaction shown (</a:t>
            </a:r>
            <a:r>
              <a:rPr lang="en-US" dirty="0" err="1" smtClean="0"/>
              <a:t>Unifrac</a:t>
            </a:r>
            <a:r>
              <a:rPr lang="en-US" dirty="0" smtClean="0"/>
              <a:t> varies)</a:t>
            </a:r>
          </a:p>
          <a:p>
            <a:r>
              <a:rPr lang="en-US" dirty="0" smtClean="0"/>
              <a:t>Sub-composition compared (</a:t>
            </a:r>
            <a:r>
              <a:rPr lang="en-US" dirty="0" err="1" smtClean="0"/>
              <a:t>Unifrac</a:t>
            </a:r>
            <a:r>
              <a:rPr lang="en-US" dirty="0" smtClean="0"/>
              <a:t> varies)</a:t>
            </a:r>
          </a:p>
        </p:txBody>
      </p:sp>
      <p:sp>
        <p:nvSpPr>
          <p:cNvPr id="6" name="TextBox 5"/>
          <p:cNvSpPr txBox="1"/>
          <p:nvPr/>
        </p:nvSpPr>
        <p:spPr>
          <a:xfrm>
            <a:off x="1676094" y="2110194"/>
            <a:ext cx="5451625"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All studies use similar approaches and have same pitfalls</a:t>
            </a:r>
          </a:p>
          <a:p>
            <a:endParaRPr lang="en-US" dirty="0" smtClean="0"/>
          </a:p>
          <a:p>
            <a:r>
              <a:rPr lang="en-US" dirty="0" smtClean="0"/>
              <a:t>Analysis methods not robust to sub-compositions</a:t>
            </a:r>
          </a:p>
          <a:p>
            <a:endParaRPr lang="en-US" dirty="0" smtClean="0"/>
          </a:p>
          <a:p>
            <a:r>
              <a:rPr lang="en-US" dirty="0" smtClean="0"/>
              <a:t>Rare OTUs often most “significant”</a:t>
            </a:r>
          </a:p>
          <a:p>
            <a:pPr lvl="1"/>
            <a:r>
              <a:rPr lang="en-US" dirty="0"/>
              <a:t>-</a:t>
            </a:r>
            <a:r>
              <a:rPr lang="en-US" dirty="0" smtClean="0"/>
              <a:t>these are the least robust to random sampling</a:t>
            </a:r>
          </a:p>
          <a:p>
            <a:endParaRPr lang="en-US" dirty="0"/>
          </a:p>
          <a:p>
            <a:r>
              <a:rPr lang="en-US" dirty="0" smtClean="0"/>
              <a:t>Similar story for many other conditions</a:t>
            </a:r>
            <a:endParaRPr lang="en-US" dirty="0"/>
          </a:p>
        </p:txBody>
      </p:sp>
      <p:sp>
        <p:nvSpPr>
          <p:cNvPr id="8" name="Footer Placeholder 7"/>
          <p:cNvSpPr>
            <a:spLocks noGrp="1"/>
          </p:cNvSpPr>
          <p:nvPr>
            <p:ph type="ftr" sz="quarter" idx="11"/>
          </p:nvPr>
        </p:nvSpPr>
        <p:spPr/>
        <p:txBody>
          <a:bodyPr/>
          <a:lstStyle/>
          <a:p>
            <a:r>
              <a:rPr lang="en-US" smtClean="0"/>
              <a:t>Guelph 2015</a:t>
            </a:r>
            <a:endParaRPr lang="en-US"/>
          </a:p>
        </p:txBody>
      </p:sp>
      <p:sp>
        <p:nvSpPr>
          <p:cNvPr id="11" name="Slide Number Placeholder 10"/>
          <p:cNvSpPr>
            <a:spLocks noGrp="1"/>
          </p:cNvSpPr>
          <p:nvPr>
            <p:ph type="sldNum" sz="quarter" idx="12"/>
          </p:nvPr>
        </p:nvSpPr>
        <p:spPr/>
        <p:txBody>
          <a:bodyPr/>
          <a:lstStyle/>
          <a:p>
            <a:fld id="{4CBC7C6D-2764-8E4F-B1AE-9A315E705D2C}" type="slidenum">
              <a:rPr lang="en-US" smtClean="0"/>
              <a:t>48</a:t>
            </a:fld>
            <a:endParaRPr lang="en-US"/>
          </a:p>
        </p:txBody>
      </p:sp>
    </p:spTree>
    <p:extLst>
      <p:ext uri="{BB962C8B-B14F-4D97-AF65-F5344CB8AC3E}">
        <p14:creationId xmlns:p14="http://schemas.microsoft.com/office/powerpoint/2010/main" val="21821219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a:t>
            </a:r>
            <a:endParaRPr lang="en-US" dirty="0"/>
          </a:p>
        </p:txBody>
      </p:sp>
      <p:pic>
        <p:nvPicPr>
          <p:cNvPr id="6" name="Content Placeholder 5"/>
          <p:cNvPicPr>
            <a:picLocks noGrp="1" noChangeAspect="1"/>
          </p:cNvPicPr>
          <p:nvPr>
            <p:ph idx="1"/>
          </p:nvPr>
        </p:nvPicPr>
        <p:blipFill rotWithShape="1">
          <a:blip r:embed="rId2"/>
          <a:srcRect l="-3367" r="-2143"/>
          <a:stretch/>
        </p:blipFill>
        <p:spPr>
          <a:xfrm>
            <a:off x="4618318" y="1600200"/>
            <a:ext cx="3869764" cy="4525963"/>
          </a:xfrm>
        </p:spPr>
      </p:pic>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49</a:t>
            </a:fld>
            <a:endParaRPr lang="en-US"/>
          </a:p>
        </p:txBody>
      </p:sp>
      <p:sp>
        <p:nvSpPr>
          <p:cNvPr id="8" name="TextBox 7"/>
          <p:cNvSpPr txBox="1"/>
          <p:nvPr/>
        </p:nvSpPr>
        <p:spPr>
          <a:xfrm>
            <a:off x="5149228" y="6033631"/>
            <a:ext cx="1741144" cy="307777"/>
          </a:xfrm>
          <a:prstGeom prst="rect">
            <a:avLst/>
          </a:prstGeom>
          <a:noFill/>
        </p:spPr>
        <p:txBody>
          <a:bodyPr wrap="none" rtlCol="0">
            <a:spAutoFit/>
          </a:bodyPr>
          <a:lstStyle/>
          <a:p>
            <a:r>
              <a:rPr lang="en-US" sz="1400" dirty="0" smtClean="0"/>
              <a:t>Kang, </a:t>
            </a:r>
            <a:r>
              <a:rPr lang="en-US" sz="1400" dirty="0" err="1" smtClean="0"/>
              <a:t>PLoS</a:t>
            </a:r>
            <a:r>
              <a:rPr lang="en-US" sz="1400" dirty="0" smtClean="0"/>
              <a:t> ONE 2013</a:t>
            </a:r>
            <a:endParaRPr lang="en-US" sz="1400" dirty="0"/>
          </a:p>
        </p:txBody>
      </p:sp>
    </p:spTree>
    <p:extLst>
      <p:ext uri="{BB962C8B-B14F-4D97-AF65-F5344CB8AC3E}">
        <p14:creationId xmlns:p14="http://schemas.microsoft.com/office/powerpoint/2010/main" val="38443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16S </a:t>
            </a:r>
            <a:r>
              <a:rPr lang="en-US" dirty="0" err="1" smtClean="0"/>
              <a:t>rRNA</a:t>
            </a:r>
            <a:r>
              <a:rPr lang="en-US" dirty="0" smtClean="0"/>
              <a:t> gene sequencing	</a:t>
            </a:r>
            <a:endParaRPr lang="en-US" dirty="0"/>
          </a:p>
        </p:txBody>
      </p:sp>
      <p:pic>
        <p:nvPicPr>
          <p:cNvPr id="6" name="Content Placeholder 5"/>
          <p:cNvPicPr>
            <a:picLocks noGrp="1" noChangeAspect="1"/>
          </p:cNvPicPr>
          <p:nvPr>
            <p:ph idx="1"/>
          </p:nvPr>
        </p:nvPicPr>
        <p:blipFill rotWithShape="1">
          <a:blip r:embed="rId2"/>
          <a:srcRect l="576" r="663"/>
          <a:stretch/>
        </p:blipFill>
        <p:spPr>
          <a:xfrm>
            <a:off x="4855882" y="1600200"/>
            <a:ext cx="3391647" cy="4525963"/>
          </a:xfrm>
        </p:spPr>
      </p:pic>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5</a:t>
            </a:fld>
            <a:endParaRPr lang="en-US"/>
          </a:p>
        </p:txBody>
      </p:sp>
      <p:sp>
        <p:nvSpPr>
          <p:cNvPr id="7" name="TextBox 6"/>
          <p:cNvSpPr txBox="1"/>
          <p:nvPr/>
        </p:nvSpPr>
        <p:spPr>
          <a:xfrm>
            <a:off x="5528235" y="6217850"/>
            <a:ext cx="2388520" cy="276999"/>
          </a:xfrm>
          <a:prstGeom prst="rect">
            <a:avLst/>
          </a:prstGeom>
          <a:noFill/>
        </p:spPr>
        <p:txBody>
          <a:bodyPr wrap="none" rtlCol="0">
            <a:spAutoFit/>
          </a:bodyPr>
          <a:lstStyle/>
          <a:p>
            <a:r>
              <a:rPr lang="en-US" sz="1200" dirty="0" err="1" smtClean="0"/>
              <a:t>Yarza</a:t>
            </a:r>
            <a:r>
              <a:rPr lang="en-US" sz="1200" dirty="0" smtClean="0"/>
              <a:t>, Nat. Rev. Micro 2014 12:635</a:t>
            </a:r>
            <a:endParaRPr lang="en-US" sz="1200" dirty="0"/>
          </a:p>
        </p:txBody>
      </p:sp>
      <p:sp>
        <p:nvSpPr>
          <p:cNvPr id="8" name="TextBox 7"/>
          <p:cNvSpPr txBox="1"/>
          <p:nvPr/>
        </p:nvSpPr>
        <p:spPr>
          <a:xfrm>
            <a:off x="457199" y="2181412"/>
            <a:ext cx="4204447" cy="3416320"/>
          </a:xfrm>
          <a:prstGeom prst="rect">
            <a:avLst/>
          </a:prstGeom>
          <a:noFill/>
        </p:spPr>
        <p:txBody>
          <a:bodyPr wrap="square" rtlCol="0">
            <a:spAutoFit/>
          </a:bodyPr>
          <a:lstStyle/>
          <a:p>
            <a:pPr marL="285750" indent="-285750">
              <a:buFont typeface="Arial"/>
              <a:buChar char="•"/>
            </a:pPr>
            <a:r>
              <a:rPr lang="en-US" dirty="0" smtClean="0"/>
              <a:t>By definition (almost) a species in bacteria is a 16S </a:t>
            </a:r>
            <a:r>
              <a:rPr lang="en-US" dirty="0" err="1" smtClean="0"/>
              <a:t>rRNA</a:t>
            </a:r>
            <a:r>
              <a:rPr lang="en-US" dirty="0" smtClean="0"/>
              <a:t> gene sequence</a:t>
            </a:r>
          </a:p>
          <a:p>
            <a:pPr marL="285750" indent="-285750">
              <a:buFont typeface="Arial"/>
              <a:buChar char="•"/>
            </a:pPr>
            <a:endParaRPr lang="en-US" dirty="0" smtClean="0"/>
          </a:p>
          <a:p>
            <a:pPr marL="285750" indent="-285750">
              <a:buFont typeface="Arial"/>
              <a:buChar char="•"/>
            </a:pPr>
            <a:r>
              <a:rPr lang="en-US" dirty="0" smtClean="0"/>
              <a:t>Amplify conserved sub-regions in 16S </a:t>
            </a:r>
            <a:r>
              <a:rPr lang="en-US" dirty="0" err="1" smtClean="0"/>
              <a:t>rRNA</a:t>
            </a:r>
            <a:r>
              <a:rPr lang="en-US" dirty="0" smtClean="0"/>
              <a:t> gene</a:t>
            </a:r>
          </a:p>
          <a:p>
            <a:pPr marL="285750" indent="-285750">
              <a:buFont typeface="Arial"/>
              <a:buChar char="•"/>
            </a:pPr>
            <a:endParaRPr lang="en-US" dirty="0"/>
          </a:p>
          <a:p>
            <a:pPr marL="285750" indent="-285750">
              <a:buFont typeface="Arial"/>
              <a:buChar char="•"/>
            </a:pPr>
            <a:r>
              <a:rPr lang="en-US" dirty="0" smtClean="0"/>
              <a:t>Sequence intervening variable region</a:t>
            </a:r>
          </a:p>
          <a:p>
            <a:pPr marL="285750" indent="-285750">
              <a:buFont typeface="Arial"/>
              <a:buChar char="•"/>
            </a:pPr>
            <a:endParaRPr lang="en-US" dirty="0"/>
          </a:p>
          <a:p>
            <a:pPr marL="285750" indent="-285750">
              <a:buFont typeface="Arial"/>
              <a:buChar char="•"/>
            </a:pPr>
            <a:r>
              <a:rPr lang="en-US" dirty="0" smtClean="0"/>
              <a:t>Most common now is V4 (EMB), HMP used V1-V2</a:t>
            </a:r>
          </a:p>
          <a:p>
            <a:pPr marL="285750" indent="-285750">
              <a:buFont typeface="Arial"/>
              <a:buChar char="•"/>
            </a:pPr>
            <a:endParaRPr lang="en-US" dirty="0"/>
          </a:p>
          <a:p>
            <a:pPr marL="285750" indent="-285750">
              <a:buFont typeface="Arial"/>
              <a:buChar char="•"/>
            </a:pPr>
            <a:r>
              <a:rPr lang="en-US" dirty="0" smtClean="0"/>
              <a:t>Tables of numbers of reads per sample </a:t>
            </a:r>
          </a:p>
        </p:txBody>
      </p:sp>
    </p:spTree>
    <p:extLst>
      <p:ext uri="{BB962C8B-B14F-4D97-AF65-F5344CB8AC3E}">
        <p14:creationId xmlns:p14="http://schemas.microsoft.com/office/powerpoint/2010/main" val="228093678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recall	…</a:t>
            </a:r>
            <a:endParaRPr lang="en-US" dirty="0"/>
          </a:p>
        </p:txBody>
      </p:sp>
      <p:pic>
        <p:nvPicPr>
          <p:cNvPr id="6" name="Content Placeholder 5"/>
          <p:cNvPicPr>
            <a:picLocks noGrp="1" noChangeAspect="1"/>
          </p:cNvPicPr>
          <p:nvPr>
            <p:ph idx="1"/>
          </p:nvPr>
        </p:nvPicPr>
        <p:blipFill rotWithShape="1">
          <a:blip r:embed="rId2"/>
          <a:srcRect l="-3367" r="-2143"/>
          <a:stretch/>
        </p:blipFill>
        <p:spPr>
          <a:xfrm>
            <a:off x="4618318" y="1600200"/>
            <a:ext cx="3869764" cy="4525963"/>
          </a:xfrm>
        </p:spPr>
      </p:pic>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50</a:t>
            </a:fld>
            <a:endParaRPr lang="en-US"/>
          </a:p>
        </p:txBody>
      </p:sp>
      <p:pic>
        <p:nvPicPr>
          <p:cNvPr id="7" name="Picture 6"/>
          <p:cNvPicPr>
            <a:picLocks noChangeAspect="1"/>
          </p:cNvPicPr>
          <p:nvPr/>
        </p:nvPicPr>
        <p:blipFill>
          <a:blip r:embed="rId3"/>
          <a:stretch>
            <a:fillRect/>
          </a:stretch>
        </p:blipFill>
        <p:spPr>
          <a:xfrm>
            <a:off x="1227418" y="2271806"/>
            <a:ext cx="3060700" cy="2959100"/>
          </a:xfrm>
          <a:prstGeom prst="rect">
            <a:avLst/>
          </a:prstGeom>
        </p:spPr>
      </p:pic>
    </p:spTree>
    <p:extLst>
      <p:ext uri="{BB962C8B-B14F-4D97-AF65-F5344CB8AC3E}">
        <p14:creationId xmlns:p14="http://schemas.microsoft.com/office/powerpoint/2010/main" val="187671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2400" dirty="0" smtClean="0"/>
              <a:t>Sequencing is not counting</a:t>
            </a:r>
          </a:p>
          <a:p>
            <a:pPr lvl="1"/>
            <a:r>
              <a:rPr lang="en-US" sz="2000" dirty="0" smtClean="0"/>
              <a:t>Machine capacity imposes constant sum constraint</a:t>
            </a:r>
          </a:p>
          <a:p>
            <a:r>
              <a:rPr lang="en-US" sz="2400" dirty="0" smtClean="0"/>
              <a:t>High throughput sequencing datasets have significant variation</a:t>
            </a:r>
          </a:p>
          <a:p>
            <a:pPr lvl="1"/>
            <a:r>
              <a:rPr lang="en-US" sz="2000" dirty="0" smtClean="0"/>
              <a:t>Variation is proportionally more extreme at low count margins</a:t>
            </a:r>
          </a:p>
          <a:p>
            <a:r>
              <a:rPr lang="en-US" sz="2400" dirty="0" smtClean="0"/>
              <a:t>Modeling and accounting for this variation combined with placing data in the proper space reduces false positive identifications when conducting tests</a:t>
            </a:r>
          </a:p>
          <a:p>
            <a:r>
              <a:rPr lang="en-US" sz="2400" dirty="0" smtClean="0"/>
              <a:t>There are tools out there, we need to get rid of the black box</a:t>
            </a:r>
          </a:p>
        </p:txBody>
      </p:sp>
      <p:sp>
        <p:nvSpPr>
          <p:cNvPr id="2" name="Title 1"/>
          <p:cNvSpPr>
            <a:spLocks noGrp="1"/>
          </p:cNvSpPr>
          <p:nvPr>
            <p:ph type="title"/>
          </p:nvPr>
        </p:nvSpPr>
        <p:spPr/>
        <p:txBody>
          <a:bodyPr/>
          <a:lstStyle/>
          <a:p>
            <a:r>
              <a:rPr lang="en-US" dirty="0" smtClean="0"/>
              <a:t>Conclusions</a:t>
            </a:r>
            <a:endParaRPr lang="en-US" dirty="0"/>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51</a:t>
            </a:fld>
            <a:endParaRPr lang="en-US"/>
          </a:p>
        </p:txBody>
      </p:sp>
    </p:spTree>
    <p:extLst>
      <p:ext uri="{BB962C8B-B14F-4D97-AF65-F5344CB8AC3E}">
        <p14:creationId xmlns:p14="http://schemas.microsoft.com/office/powerpoint/2010/main" val="99958477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417638"/>
            <a:ext cx="8229600" cy="5096715"/>
          </a:xfrm>
        </p:spPr>
        <p:txBody>
          <a:bodyPr>
            <a:normAutofit fontScale="62500" lnSpcReduction="20000"/>
          </a:bodyPr>
          <a:lstStyle/>
          <a:p>
            <a:r>
              <a:rPr lang="en-US" dirty="0" smtClean="0"/>
              <a:t>We all must improve our understanding of the entire process</a:t>
            </a:r>
          </a:p>
          <a:p>
            <a:pPr lvl="1"/>
            <a:r>
              <a:rPr lang="en-US" sz="2600" dirty="0" smtClean="0"/>
              <a:t>Eliminate black box or “checklist” experiments</a:t>
            </a:r>
          </a:p>
          <a:p>
            <a:pPr lvl="1"/>
            <a:r>
              <a:rPr lang="en-US" sz="2600" dirty="0" smtClean="0"/>
              <a:t>Compositional data is more complex and we need more care</a:t>
            </a:r>
          </a:p>
          <a:p>
            <a:pPr lvl="1"/>
            <a:r>
              <a:rPr lang="en-US" sz="2600" dirty="0" smtClean="0"/>
              <a:t>We need to remember the variation in the entire process</a:t>
            </a:r>
          </a:p>
          <a:p>
            <a:pPr lvl="1"/>
            <a:r>
              <a:rPr lang="en-US" sz="2600" dirty="0" smtClean="0"/>
              <a:t>Editors </a:t>
            </a:r>
            <a:r>
              <a:rPr lang="en-US" sz="2600" dirty="0"/>
              <a:t>and Journals </a:t>
            </a:r>
            <a:r>
              <a:rPr lang="en-US" sz="2600" dirty="0" smtClean="0"/>
              <a:t>need to change</a:t>
            </a:r>
            <a:endParaRPr lang="en-US" sz="2600" dirty="0"/>
          </a:p>
          <a:p>
            <a:pPr lvl="1"/>
            <a:endParaRPr lang="en-US" sz="1900" dirty="0" smtClean="0"/>
          </a:p>
          <a:p>
            <a:r>
              <a:rPr lang="en-US" dirty="0" smtClean="0"/>
              <a:t>We need to report our raw data</a:t>
            </a:r>
          </a:p>
          <a:p>
            <a:pPr lvl="1"/>
            <a:r>
              <a:rPr lang="en-US" sz="2600" dirty="0" smtClean="0"/>
              <a:t>Reads, should be deposited</a:t>
            </a:r>
          </a:p>
          <a:p>
            <a:pPr lvl="1"/>
            <a:r>
              <a:rPr lang="en-US" sz="2600" dirty="0" smtClean="0"/>
              <a:t>Software &amp; workflow should be supplementary or in a release</a:t>
            </a:r>
          </a:p>
          <a:p>
            <a:pPr lvl="1"/>
            <a:r>
              <a:rPr lang="en-US" sz="2600" dirty="0" smtClean="0"/>
              <a:t>Table of counts should be supplementary</a:t>
            </a:r>
          </a:p>
          <a:p>
            <a:pPr lvl="1"/>
            <a:endParaRPr lang="en-US" sz="1900" dirty="0" smtClean="0"/>
          </a:p>
          <a:p>
            <a:r>
              <a:rPr lang="en-US" dirty="0" smtClean="0"/>
              <a:t>Effect sizes are generally small</a:t>
            </a:r>
          </a:p>
          <a:p>
            <a:pPr lvl="1"/>
            <a:r>
              <a:rPr lang="en-US" sz="2600" dirty="0" smtClean="0"/>
              <a:t>Increase sample sizes whenever possible</a:t>
            </a:r>
          </a:p>
          <a:p>
            <a:pPr lvl="1"/>
            <a:r>
              <a:rPr lang="en-US" sz="2600" dirty="0" smtClean="0"/>
              <a:t>Know the limitations of small sample sizes</a:t>
            </a:r>
          </a:p>
          <a:p>
            <a:pPr lvl="1"/>
            <a:endParaRPr lang="en-US" sz="1900" dirty="0" smtClean="0"/>
          </a:p>
          <a:p>
            <a:r>
              <a:rPr lang="en-US" dirty="0" smtClean="0"/>
              <a:t>We need to use appropriate tools</a:t>
            </a:r>
          </a:p>
          <a:p>
            <a:pPr lvl="1"/>
            <a:r>
              <a:rPr lang="en-US" sz="2600" dirty="0" smtClean="0"/>
              <a:t>Bray Curtis, </a:t>
            </a:r>
            <a:r>
              <a:rPr lang="en-US" sz="2600" dirty="0" err="1" smtClean="0"/>
              <a:t>Aitchison</a:t>
            </a:r>
            <a:r>
              <a:rPr lang="en-US" sz="2600" dirty="0" smtClean="0"/>
              <a:t> distance are generally more stable distance metrics for multivariate analyses</a:t>
            </a:r>
          </a:p>
          <a:p>
            <a:pPr lvl="1"/>
            <a:r>
              <a:rPr lang="en-US" sz="2600" dirty="0" smtClean="0"/>
              <a:t>ALDEx2 approach is most appropriate for </a:t>
            </a:r>
            <a:r>
              <a:rPr lang="en-US" sz="2600" dirty="0" err="1" smtClean="0"/>
              <a:t>univariate</a:t>
            </a:r>
            <a:r>
              <a:rPr lang="en-US" sz="2600" dirty="0" smtClean="0"/>
              <a:t> differences</a:t>
            </a:r>
          </a:p>
          <a:p>
            <a:pPr lvl="1"/>
            <a:r>
              <a:rPr lang="en-US" sz="2600" dirty="0" smtClean="0"/>
              <a:t>Phi is the compositionally most appropriate measure of correlation</a:t>
            </a:r>
          </a:p>
        </p:txBody>
      </p:sp>
      <p:sp>
        <p:nvSpPr>
          <p:cNvPr id="2" name="Title 1"/>
          <p:cNvSpPr>
            <a:spLocks noGrp="1"/>
          </p:cNvSpPr>
          <p:nvPr>
            <p:ph type="title"/>
          </p:nvPr>
        </p:nvSpPr>
        <p:spPr/>
        <p:txBody>
          <a:bodyPr>
            <a:normAutofit/>
          </a:bodyPr>
          <a:lstStyle/>
          <a:p>
            <a:r>
              <a:rPr lang="en-US" dirty="0" smtClean="0"/>
              <a:t>Recommendations</a:t>
            </a:r>
            <a:endParaRPr lang="en-US"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52</a:t>
            </a:fld>
            <a:endParaRPr lang="en-US"/>
          </a:p>
        </p:txBody>
      </p:sp>
    </p:spTree>
    <p:extLst>
      <p:ext uri="{BB962C8B-B14F-4D97-AF65-F5344CB8AC3E}">
        <p14:creationId xmlns:p14="http://schemas.microsoft.com/office/powerpoint/2010/main" val="223905658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77579" b="-177579"/>
          <a:stretch>
            <a:fillRect/>
          </a:stretch>
        </p:blipFill>
        <p:spPr>
          <a:xfrm>
            <a:off x="271479" y="3580653"/>
            <a:ext cx="3556249" cy="1955800"/>
          </a:xfrm>
        </p:spPr>
      </p:pic>
      <p:sp>
        <p:nvSpPr>
          <p:cNvPr id="2" name="Title 1"/>
          <p:cNvSpPr>
            <a:spLocks noGrp="1"/>
          </p:cNvSpPr>
          <p:nvPr>
            <p:ph type="title"/>
          </p:nvPr>
        </p:nvSpPr>
        <p:spPr/>
        <p:txBody>
          <a:bodyPr>
            <a:normAutofit/>
          </a:bodyPr>
          <a:lstStyle/>
          <a:p>
            <a:r>
              <a:rPr lang="en-US" dirty="0" smtClean="0"/>
              <a:t>Acknowledgments / Sources</a:t>
            </a:r>
            <a:endParaRPr lang="en-US" dirty="0"/>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53</a:t>
            </a:fld>
            <a:endParaRPr lang="en-US"/>
          </a:p>
        </p:txBody>
      </p:sp>
      <p:pic>
        <p:nvPicPr>
          <p:cNvPr id="8" name="Picture 7"/>
          <p:cNvPicPr>
            <a:picLocks noChangeAspect="1"/>
          </p:cNvPicPr>
          <p:nvPr/>
        </p:nvPicPr>
        <p:blipFill>
          <a:blip r:embed="rId4"/>
          <a:stretch>
            <a:fillRect/>
          </a:stretch>
        </p:blipFill>
        <p:spPr>
          <a:xfrm>
            <a:off x="2548217" y="1246468"/>
            <a:ext cx="2087586" cy="3184712"/>
          </a:xfrm>
          <a:prstGeom prst="rect">
            <a:avLst/>
          </a:prstGeom>
        </p:spPr>
      </p:pic>
      <p:pic>
        <p:nvPicPr>
          <p:cNvPr id="9" name="Picture 8"/>
          <p:cNvPicPr>
            <a:picLocks noChangeAspect="1"/>
          </p:cNvPicPr>
          <p:nvPr/>
        </p:nvPicPr>
        <p:blipFill>
          <a:blip r:embed="rId5"/>
          <a:stretch>
            <a:fillRect/>
          </a:stretch>
        </p:blipFill>
        <p:spPr>
          <a:xfrm>
            <a:off x="271479" y="4793877"/>
            <a:ext cx="2964731" cy="1720476"/>
          </a:xfrm>
          <a:prstGeom prst="rect">
            <a:avLst/>
          </a:prstGeom>
        </p:spPr>
      </p:pic>
      <p:pic>
        <p:nvPicPr>
          <p:cNvPr id="10" name="Picture 9"/>
          <p:cNvPicPr>
            <a:picLocks noChangeAspect="1"/>
          </p:cNvPicPr>
          <p:nvPr/>
        </p:nvPicPr>
        <p:blipFill>
          <a:blip r:embed="rId6"/>
          <a:stretch>
            <a:fillRect/>
          </a:stretch>
        </p:blipFill>
        <p:spPr>
          <a:xfrm>
            <a:off x="515471" y="1246468"/>
            <a:ext cx="1516529" cy="1516529"/>
          </a:xfrm>
          <a:prstGeom prst="rect">
            <a:avLst/>
          </a:prstGeom>
        </p:spPr>
      </p:pic>
      <p:pic>
        <p:nvPicPr>
          <p:cNvPr id="11" name="Picture 10"/>
          <p:cNvPicPr>
            <a:picLocks noChangeAspect="1"/>
          </p:cNvPicPr>
          <p:nvPr/>
        </p:nvPicPr>
        <p:blipFill>
          <a:blip r:embed="rId7"/>
          <a:stretch>
            <a:fillRect/>
          </a:stretch>
        </p:blipFill>
        <p:spPr>
          <a:xfrm>
            <a:off x="515471" y="2762997"/>
            <a:ext cx="1510179" cy="1510179"/>
          </a:xfrm>
          <a:prstGeom prst="rect">
            <a:avLst/>
          </a:prstGeom>
        </p:spPr>
      </p:pic>
      <p:pic>
        <p:nvPicPr>
          <p:cNvPr id="12" name="Picture 11"/>
          <p:cNvPicPr>
            <a:picLocks noChangeAspect="1"/>
          </p:cNvPicPr>
          <p:nvPr/>
        </p:nvPicPr>
        <p:blipFill>
          <a:blip r:embed="rId8"/>
          <a:stretch>
            <a:fillRect/>
          </a:stretch>
        </p:blipFill>
        <p:spPr>
          <a:xfrm>
            <a:off x="5577566" y="2762997"/>
            <a:ext cx="975634" cy="1516529"/>
          </a:xfrm>
          <a:prstGeom prst="rect">
            <a:avLst/>
          </a:prstGeom>
        </p:spPr>
      </p:pic>
      <p:pic>
        <p:nvPicPr>
          <p:cNvPr id="13" name="Picture 12"/>
          <p:cNvPicPr>
            <a:picLocks noChangeAspect="1"/>
          </p:cNvPicPr>
          <p:nvPr/>
        </p:nvPicPr>
        <p:blipFill>
          <a:blip r:embed="rId9"/>
          <a:stretch>
            <a:fillRect/>
          </a:stretch>
        </p:blipFill>
        <p:spPr>
          <a:xfrm>
            <a:off x="6796054" y="2756647"/>
            <a:ext cx="1002128" cy="1516529"/>
          </a:xfrm>
          <a:prstGeom prst="rect">
            <a:avLst/>
          </a:prstGeom>
        </p:spPr>
      </p:pic>
      <p:pic>
        <p:nvPicPr>
          <p:cNvPr id="14" name="Picture 13"/>
          <p:cNvPicPr>
            <a:picLocks noChangeAspect="1"/>
          </p:cNvPicPr>
          <p:nvPr/>
        </p:nvPicPr>
        <p:blipFill>
          <a:blip r:embed="rId10"/>
          <a:stretch>
            <a:fillRect/>
          </a:stretch>
        </p:blipFill>
        <p:spPr>
          <a:xfrm>
            <a:off x="6019800" y="4431180"/>
            <a:ext cx="1029922" cy="1590862"/>
          </a:xfrm>
          <a:prstGeom prst="rect">
            <a:avLst/>
          </a:prstGeom>
        </p:spPr>
      </p:pic>
      <p:pic>
        <p:nvPicPr>
          <p:cNvPr id="15" name="Picture 14"/>
          <p:cNvPicPr>
            <a:picLocks noChangeAspect="1"/>
          </p:cNvPicPr>
          <p:nvPr/>
        </p:nvPicPr>
        <p:blipFill>
          <a:blip r:embed="rId11"/>
          <a:stretch>
            <a:fillRect/>
          </a:stretch>
        </p:blipFill>
        <p:spPr>
          <a:xfrm>
            <a:off x="7297118" y="4431180"/>
            <a:ext cx="1150623" cy="1590862"/>
          </a:xfrm>
          <a:prstGeom prst="rect">
            <a:avLst/>
          </a:prstGeom>
        </p:spPr>
      </p:pic>
      <p:pic>
        <p:nvPicPr>
          <p:cNvPr id="16" name="Picture 15" descr="CoDa.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87100" y="1417638"/>
            <a:ext cx="3160641" cy="1142999"/>
          </a:xfrm>
          <a:prstGeom prst="rect">
            <a:avLst/>
          </a:prstGeom>
        </p:spPr>
      </p:pic>
      <p:pic>
        <p:nvPicPr>
          <p:cNvPr id="17" name="Picture 16"/>
          <p:cNvPicPr>
            <a:picLocks noChangeAspect="1"/>
          </p:cNvPicPr>
          <p:nvPr/>
        </p:nvPicPr>
        <p:blipFill>
          <a:blip r:embed="rId13"/>
          <a:stretch>
            <a:fillRect/>
          </a:stretch>
        </p:blipFill>
        <p:spPr>
          <a:xfrm>
            <a:off x="3417293" y="4793877"/>
            <a:ext cx="2437020" cy="1362635"/>
          </a:xfrm>
          <a:prstGeom prst="rect">
            <a:avLst/>
          </a:prstGeom>
        </p:spPr>
      </p:pic>
    </p:spTree>
    <p:extLst>
      <p:ext uri="{BB962C8B-B14F-4D97-AF65-F5344CB8AC3E}">
        <p14:creationId xmlns:p14="http://schemas.microsoft.com/office/powerpoint/2010/main" val="32613080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HTS data come from?</a:t>
            </a:r>
            <a:endParaRPr lang="en-US" dirty="0"/>
          </a:p>
        </p:txBody>
      </p:sp>
      <p:pic>
        <p:nvPicPr>
          <p:cNvPr id="4" name="Content Placeholder 3" descr="fig_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0" r="1833" b="30506"/>
          <a:stretch/>
        </p:blipFill>
        <p:spPr>
          <a:xfrm>
            <a:off x="457200" y="1558743"/>
            <a:ext cx="5219959" cy="3740001"/>
          </a:xfrm>
        </p:spPr>
      </p:pic>
      <p:sp>
        <p:nvSpPr>
          <p:cNvPr id="6" name="TextBox 5"/>
          <p:cNvSpPr txBox="1"/>
          <p:nvPr/>
        </p:nvSpPr>
        <p:spPr>
          <a:xfrm>
            <a:off x="5438896" y="1852503"/>
            <a:ext cx="3460231" cy="3416320"/>
          </a:xfrm>
          <a:prstGeom prst="rect">
            <a:avLst/>
          </a:prstGeom>
          <a:noFill/>
        </p:spPr>
        <p:txBody>
          <a:bodyPr wrap="square" rtlCol="0">
            <a:spAutoFit/>
          </a:bodyPr>
          <a:lstStyle/>
          <a:p>
            <a:pPr marL="285750" indent="-285750">
              <a:buFont typeface="Arial"/>
              <a:buChar char="•"/>
            </a:pPr>
            <a:r>
              <a:rPr lang="en-US" dirty="0" smtClean="0"/>
              <a:t>DNA or RNA fragments from the environment</a:t>
            </a:r>
          </a:p>
          <a:p>
            <a:pPr marL="285750" indent="-285750">
              <a:buFont typeface="Arial"/>
              <a:buChar char="•"/>
            </a:pPr>
            <a:r>
              <a:rPr lang="en-US" dirty="0" smtClean="0"/>
              <a:t>A </a:t>
            </a:r>
            <a:r>
              <a:rPr lang="en-US" dirty="0"/>
              <a:t>r</a:t>
            </a:r>
            <a:r>
              <a:rPr lang="en-US" dirty="0" smtClean="0"/>
              <a:t>andom sample used to make a library</a:t>
            </a:r>
          </a:p>
          <a:p>
            <a:pPr marL="285750" indent="-285750">
              <a:buFont typeface="Arial"/>
              <a:buChar char="•"/>
            </a:pPr>
            <a:r>
              <a:rPr lang="en-US" dirty="0" smtClean="0"/>
              <a:t>A random sample of the library is sequenced and mapped</a:t>
            </a:r>
          </a:p>
          <a:p>
            <a:pPr marL="285750" indent="-285750">
              <a:buFont typeface="Arial"/>
              <a:buChar char="•"/>
            </a:pPr>
            <a:r>
              <a:rPr lang="en-US" dirty="0" smtClean="0"/>
              <a:t>This generates a table of counts per feature (OTU, gene) in each sample</a:t>
            </a:r>
          </a:p>
          <a:p>
            <a:pPr marL="285750" indent="-285750">
              <a:buFont typeface="Arial"/>
              <a:buChar char="•"/>
            </a:pPr>
            <a:endParaRPr lang="en-US" dirty="0" smtClean="0"/>
          </a:p>
          <a:p>
            <a:pPr marL="285750" indent="-285750">
              <a:buFont typeface="Arial"/>
              <a:buChar char="•"/>
            </a:pPr>
            <a:r>
              <a:rPr lang="en-US" b="1" dirty="0" smtClean="0"/>
              <a:t>The number of reads is determined by the machine!</a:t>
            </a:r>
            <a:endParaRPr lang="en-US" b="1" dirty="0"/>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6</a:t>
            </a:fld>
            <a:endParaRPr lang="en-US"/>
          </a:p>
        </p:txBody>
      </p:sp>
    </p:spTree>
    <p:extLst>
      <p:ext uri="{BB962C8B-B14F-4D97-AF65-F5344CB8AC3E}">
        <p14:creationId xmlns:p14="http://schemas.microsoft.com/office/powerpoint/2010/main" val="32389165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Hanage’s</a:t>
            </a:r>
            <a:r>
              <a:rPr lang="en-US" dirty="0"/>
              <a:t> 5 questions</a:t>
            </a:r>
          </a:p>
        </p:txBody>
      </p:sp>
      <p:sp>
        <p:nvSpPr>
          <p:cNvPr id="3" name="Content Placeholder 2"/>
          <p:cNvSpPr>
            <a:spLocks noGrp="1"/>
          </p:cNvSpPr>
          <p:nvPr>
            <p:ph idx="1"/>
          </p:nvPr>
        </p:nvSpPr>
        <p:spPr/>
        <p:txBody>
          <a:bodyPr>
            <a:normAutofit fontScale="92500" lnSpcReduction="20000"/>
          </a:bodyPr>
          <a:lstStyle/>
          <a:p>
            <a:r>
              <a:rPr lang="en-US" dirty="0" smtClean="0"/>
              <a:t>Can </a:t>
            </a:r>
            <a:r>
              <a:rPr lang="en-US" dirty="0"/>
              <a:t>experiments detect differences that matter? </a:t>
            </a:r>
            <a:endParaRPr lang="en-US" dirty="0" smtClean="0"/>
          </a:p>
          <a:p>
            <a:pPr lvl="1"/>
            <a:endParaRPr lang="en-US" dirty="0"/>
          </a:p>
          <a:p>
            <a:r>
              <a:rPr lang="en-US" dirty="0"/>
              <a:t>Does the study show causation or just correlation? </a:t>
            </a:r>
            <a:endParaRPr lang="en-US" dirty="0" smtClean="0"/>
          </a:p>
          <a:p>
            <a:pPr lvl="1"/>
            <a:endParaRPr lang="en-US" dirty="0"/>
          </a:p>
          <a:p>
            <a:r>
              <a:rPr lang="en-US" dirty="0"/>
              <a:t>What is the mechanism</a:t>
            </a:r>
            <a:r>
              <a:rPr lang="en-US" dirty="0" smtClean="0"/>
              <a:t>?</a:t>
            </a:r>
          </a:p>
          <a:p>
            <a:pPr marL="457200" lvl="1" indent="0">
              <a:buNone/>
            </a:pPr>
            <a:endParaRPr lang="en-US" dirty="0"/>
          </a:p>
          <a:p>
            <a:r>
              <a:rPr lang="en-US" dirty="0"/>
              <a:t>How much do experiments reflect reality? </a:t>
            </a:r>
            <a:endParaRPr lang="en-US" dirty="0" smtClean="0"/>
          </a:p>
          <a:p>
            <a:pPr lvl="1"/>
            <a:endParaRPr lang="en-US" dirty="0"/>
          </a:p>
          <a:p>
            <a:r>
              <a:rPr lang="en-US" dirty="0"/>
              <a:t>Could anything else explain the results? </a:t>
            </a: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7</a:t>
            </a:fld>
            <a:endParaRPr lang="en-US"/>
          </a:p>
        </p:txBody>
      </p:sp>
      <p:sp>
        <p:nvSpPr>
          <p:cNvPr id="6" name="TextBox 5"/>
          <p:cNvSpPr txBox="1"/>
          <p:nvPr/>
        </p:nvSpPr>
        <p:spPr>
          <a:xfrm>
            <a:off x="6019800" y="6079351"/>
            <a:ext cx="2954655" cy="276999"/>
          </a:xfrm>
          <a:prstGeom prst="rect">
            <a:avLst/>
          </a:prstGeom>
          <a:noFill/>
        </p:spPr>
        <p:txBody>
          <a:bodyPr wrap="none" rtlCol="0">
            <a:spAutoFit/>
          </a:bodyPr>
          <a:lstStyle/>
          <a:p>
            <a:r>
              <a:rPr lang="en-US" sz="1200" dirty="0" smtClean="0"/>
              <a:t>248 </a:t>
            </a:r>
            <a:r>
              <a:rPr lang="en-US" sz="1200" dirty="0"/>
              <a:t>| NATURE | VOL 512 | 21 AUGUST 2014 </a:t>
            </a:r>
          </a:p>
        </p:txBody>
      </p:sp>
    </p:spTree>
    <p:extLst>
      <p:ext uri="{BB962C8B-B14F-4D97-AF65-F5344CB8AC3E}">
        <p14:creationId xmlns:p14="http://schemas.microsoft.com/office/powerpoint/2010/main" val="27662145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Differences that matter?</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8</a:t>
            </a:fld>
            <a:endParaRPr lang="en-US"/>
          </a:p>
        </p:txBody>
      </p:sp>
      <p:sp>
        <p:nvSpPr>
          <p:cNvPr id="8" name="TextBox 7"/>
          <p:cNvSpPr txBox="1"/>
          <p:nvPr/>
        </p:nvSpPr>
        <p:spPr>
          <a:xfrm>
            <a:off x="457201" y="1555035"/>
            <a:ext cx="2519170" cy="4801315"/>
          </a:xfrm>
          <a:prstGeom prst="rect">
            <a:avLst/>
          </a:prstGeom>
          <a:noFill/>
        </p:spPr>
        <p:txBody>
          <a:bodyPr wrap="square" rtlCol="0">
            <a:spAutoFit/>
          </a:bodyPr>
          <a:lstStyle/>
          <a:p>
            <a:r>
              <a:rPr lang="en-US" dirty="0" smtClean="0"/>
              <a:t>Humans and oysters are about as distinct as are different microbial genera</a:t>
            </a:r>
          </a:p>
          <a:p>
            <a:endParaRPr lang="en-US" dirty="0"/>
          </a:p>
          <a:p>
            <a:r>
              <a:rPr lang="en-US" dirty="0"/>
              <a:t>What do comparisons at the genus, family, phylum level mean for microbes</a:t>
            </a:r>
            <a:r>
              <a:rPr lang="en-US" dirty="0" smtClean="0"/>
              <a:t>?</a:t>
            </a:r>
          </a:p>
          <a:p>
            <a:endParaRPr lang="en-US" dirty="0"/>
          </a:p>
          <a:p>
            <a:r>
              <a:rPr lang="en-US" dirty="0" smtClean="0"/>
              <a:t>Different strains can have completely opposite characteristics</a:t>
            </a:r>
          </a:p>
          <a:p>
            <a:endParaRPr lang="en-US" dirty="0"/>
          </a:p>
          <a:p>
            <a:r>
              <a:rPr lang="en-US" dirty="0" smtClean="0"/>
              <a:t>What does this mean for imputation methods?</a:t>
            </a:r>
          </a:p>
          <a:p>
            <a:r>
              <a:rPr lang="en-US" dirty="0">
                <a:solidFill>
                  <a:schemeClr val="bg1">
                    <a:lumMod val="65000"/>
                  </a:schemeClr>
                </a:solidFill>
              </a:rPr>
              <a:t>	</a:t>
            </a:r>
            <a:r>
              <a:rPr lang="en-US" dirty="0" smtClean="0">
                <a:solidFill>
                  <a:schemeClr val="bg1">
                    <a:lumMod val="65000"/>
                  </a:schemeClr>
                </a:solidFill>
              </a:rPr>
              <a:t>(</a:t>
            </a:r>
            <a:r>
              <a:rPr lang="en-US" dirty="0" err="1" smtClean="0">
                <a:solidFill>
                  <a:schemeClr val="bg1">
                    <a:lumMod val="65000"/>
                  </a:schemeClr>
                </a:solidFill>
              </a:rPr>
              <a:t>eg</a:t>
            </a:r>
            <a:r>
              <a:rPr lang="en-US" dirty="0" smtClean="0">
                <a:solidFill>
                  <a:schemeClr val="bg1">
                    <a:lumMod val="65000"/>
                  </a:schemeClr>
                </a:solidFill>
              </a:rPr>
              <a:t>. </a:t>
            </a:r>
            <a:r>
              <a:rPr lang="en-US" dirty="0" err="1" smtClean="0">
                <a:solidFill>
                  <a:schemeClr val="bg1">
                    <a:lumMod val="65000"/>
                  </a:schemeClr>
                </a:solidFill>
              </a:rPr>
              <a:t>PICRUSt</a:t>
            </a:r>
            <a:r>
              <a:rPr lang="en-US" dirty="0" smtClean="0">
                <a:solidFill>
                  <a:schemeClr val="bg1">
                    <a:lumMod val="65000"/>
                  </a:schemeClr>
                </a:solidFill>
              </a:rPr>
              <a:t>)</a:t>
            </a:r>
            <a:endParaRPr lang="en-US" dirty="0">
              <a:solidFill>
                <a:schemeClr val="bg1">
                  <a:lumMod val="65000"/>
                </a:schemeClr>
              </a:solidFill>
            </a:endParaRPr>
          </a:p>
        </p:txBody>
      </p:sp>
      <p:pic>
        <p:nvPicPr>
          <p:cNvPr id="10" name="Content Placeholder 9"/>
          <p:cNvPicPr>
            <a:picLocks noGrp="1" noChangeAspect="1"/>
          </p:cNvPicPr>
          <p:nvPr>
            <p:ph idx="1"/>
          </p:nvPr>
        </p:nvPicPr>
        <p:blipFill>
          <a:blip r:embed="rId2"/>
          <a:srcRect l="778" r="778"/>
          <a:stretch>
            <a:fillRect/>
          </a:stretch>
        </p:blipFill>
        <p:spPr>
          <a:xfrm>
            <a:off x="3290638" y="1985831"/>
            <a:ext cx="5396162" cy="2967681"/>
          </a:xfrm>
        </p:spPr>
      </p:pic>
      <p:pic>
        <p:nvPicPr>
          <p:cNvPr id="7" name="Picture 6"/>
          <p:cNvPicPr>
            <a:picLocks noChangeAspect="1"/>
          </p:cNvPicPr>
          <p:nvPr/>
        </p:nvPicPr>
        <p:blipFill>
          <a:blip r:embed="rId3"/>
          <a:stretch>
            <a:fillRect/>
          </a:stretch>
        </p:blipFill>
        <p:spPr>
          <a:xfrm>
            <a:off x="7638000" y="4691984"/>
            <a:ext cx="1048800" cy="914593"/>
          </a:xfrm>
          <a:prstGeom prst="rect">
            <a:avLst/>
          </a:prstGeom>
        </p:spPr>
      </p:pic>
      <p:sp>
        <p:nvSpPr>
          <p:cNvPr id="11" name="TextBox 10"/>
          <p:cNvSpPr txBox="1"/>
          <p:nvPr/>
        </p:nvSpPr>
        <p:spPr>
          <a:xfrm>
            <a:off x="6019800" y="5762620"/>
            <a:ext cx="2635232" cy="276999"/>
          </a:xfrm>
          <a:prstGeom prst="rect">
            <a:avLst/>
          </a:prstGeom>
          <a:noFill/>
        </p:spPr>
        <p:txBody>
          <a:bodyPr wrap="none" rtlCol="0">
            <a:spAutoFit/>
          </a:bodyPr>
          <a:lstStyle/>
          <a:p>
            <a:r>
              <a:rPr lang="en-US" sz="1200" dirty="0" err="1" smtClean="0"/>
              <a:t>Cicacarlli</a:t>
            </a:r>
            <a:r>
              <a:rPr lang="en-US" sz="1200" dirty="0" smtClean="0"/>
              <a:t> et. al, 2006, Science 311:1283</a:t>
            </a:r>
            <a:endParaRPr lang="en-US" sz="1200" dirty="0"/>
          </a:p>
        </p:txBody>
      </p:sp>
    </p:spTree>
    <p:extLst>
      <p:ext uri="{BB962C8B-B14F-4D97-AF65-F5344CB8AC3E}">
        <p14:creationId xmlns:p14="http://schemas.microsoft.com/office/powerpoint/2010/main" val="36716506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Hanage’s</a:t>
            </a:r>
            <a:r>
              <a:rPr lang="en-US" dirty="0"/>
              <a:t> 5 questions</a:t>
            </a: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lumMod val="75000"/>
                  </a:schemeClr>
                </a:solidFill>
              </a:rPr>
              <a:t>Can </a:t>
            </a:r>
            <a:r>
              <a:rPr lang="en-US" dirty="0">
                <a:solidFill>
                  <a:schemeClr val="bg1">
                    <a:lumMod val="75000"/>
                  </a:schemeClr>
                </a:solidFill>
              </a:rPr>
              <a:t>experiments detect differences that matter?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t>Does the study show causation or just correlation? </a:t>
            </a:r>
            <a:endParaRPr lang="en-US" dirty="0" smtClean="0"/>
          </a:p>
          <a:p>
            <a:pPr lvl="1"/>
            <a:r>
              <a:rPr lang="en-US" dirty="0" smtClean="0">
                <a:solidFill>
                  <a:srgbClr val="FF0000"/>
                </a:solidFill>
              </a:rPr>
              <a:t>Cross-sectional study designs dominate</a:t>
            </a:r>
            <a:endParaRPr lang="en-US" dirty="0">
              <a:solidFill>
                <a:srgbClr val="FF0000"/>
              </a:solidFill>
            </a:endParaRPr>
          </a:p>
          <a:p>
            <a:r>
              <a:rPr lang="en-US" dirty="0">
                <a:solidFill>
                  <a:schemeClr val="bg1">
                    <a:lumMod val="75000"/>
                  </a:schemeClr>
                </a:solidFill>
              </a:rPr>
              <a:t>What is the mechanism</a:t>
            </a:r>
            <a:r>
              <a:rPr lang="en-US" dirty="0" smtClean="0">
                <a:solidFill>
                  <a:schemeClr val="bg1">
                    <a:lumMod val="75000"/>
                  </a:schemeClr>
                </a:solidFill>
              </a:rPr>
              <a:t>?</a:t>
            </a:r>
          </a:p>
          <a:p>
            <a:pPr marL="457200" lvl="1" indent="0">
              <a:buNone/>
            </a:pPr>
            <a:endParaRPr lang="en-US" dirty="0">
              <a:solidFill>
                <a:schemeClr val="bg1">
                  <a:lumMod val="75000"/>
                </a:schemeClr>
              </a:solidFill>
            </a:endParaRPr>
          </a:p>
          <a:p>
            <a:r>
              <a:rPr lang="en-US" dirty="0">
                <a:solidFill>
                  <a:schemeClr val="bg1">
                    <a:lumMod val="75000"/>
                  </a:schemeClr>
                </a:solidFill>
              </a:rPr>
              <a:t>How much do experiments reflect reality?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solidFill>
                  <a:schemeClr val="bg1">
                    <a:lumMod val="75000"/>
                  </a:schemeClr>
                </a:solidFill>
              </a:rPr>
              <a:t>Could anything else explain the results? </a:t>
            </a:r>
            <a:endParaRPr lang="en-US" dirty="0" smtClean="0">
              <a:solidFill>
                <a:schemeClr val="bg1">
                  <a:lumMod val="75000"/>
                </a:schemeClr>
              </a:solidFill>
            </a:endParaRPr>
          </a:p>
          <a:p>
            <a:pPr lvl="1"/>
            <a:endParaRPr lang="en-US" dirty="0">
              <a:solidFill>
                <a:schemeClr val="bg1">
                  <a:lumMod val="75000"/>
                </a:schemeClr>
              </a:solidFill>
            </a:endParaRPr>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9</a:t>
            </a:fld>
            <a:endParaRPr lang="en-US"/>
          </a:p>
        </p:txBody>
      </p:sp>
    </p:spTree>
    <p:extLst>
      <p:ext uri="{BB962C8B-B14F-4D97-AF65-F5344CB8AC3E}">
        <p14:creationId xmlns:p14="http://schemas.microsoft.com/office/powerpoint/2010/main" val="249813067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21054</TotalTime>
  <Words>3328</Words>
  <Application>Microsoft Macintosh PowerPoint</Application>
  <PresentationFormat>On-screen Show (4:3)</PresentationFormat>
  <Paragraphs>579</Paragraphs>
  <Slides>53</Slides>
  <Notes>20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High throughput sequencing datasets are ripe for misinterpretation – why analyses to date could be wildly wrong</vt:lpstr>
      <vt:lpstr>Best quote ever!?</vt:lpstr>
      <vt:lpstr>One category that he missed</vt:lpstr>
      <vt:lpstr>I contend that </vt:lpstr>
      <vt:lpstr>16S rRNA gene sequencing </vt:lpstr>
      <vt:lpstr>Where does HTS data come from?</vt:lpstr>
      <vt:lpstr>Hanage’s 5 questions</vt:lpstr>
      <vt:lpstr>Differences that matter?</vt:lpstr>
      <vt:lpstr>Hanage’s 5 questions</vt:lpstr>
      <vt:lpstr>Mechanism/Reality</vt:lpstr>
      <vt:lpstr>Hanage’s 5 questions</vt:lpstr>
      <vt:lpstr>Sources of variability - MBQC</vt:lpstr>
      <vt:lpstr>Controlling for experimental variability</vt:lpstr>
      <vt:lpstr>Controlling for experimental variability</vt:lpstr>
      <vt:lpstr>We have a difference!</vt:lpstr>
      <vt:lpstr>Do we have a difference?</vt:lpstr>
      <vt:lpstr>What causes the difference?</vt:lpstr>
      <vt:lpstr>PowerPoint Presentation</vt:lpstr>
      <vt:lpstr>The biggest problem is -</vt:lpstr>
      <vt:lpstr>Karl Pearson - 1896</vt:lpstr>
      <vt:lpstr>PowerPoint Presentation</vt:lpstr>
      <vt:lpstr>PowerPoint Presentation</vt:lpstr>
      <vt:lpstr>PowerPoint Presentation</vt:lpstr>
      <vt:lpstr>One problem is geometrical</vt:lpstr>
      <vt:lpstr>And non-linearity</vt:lpstr>
      <vt:lpstr>And negative correlations</vt:lpstr>
      <vt:lpstr>CLR transformation</vt:lpstr>
      <vt:lpstr>Requirements for analysis</vt:lpstr>
      <vt:lpstr>Goals</vt:lpstr>
      <vt:lpstr>Is the composition of the groups different? </vt:lpstr>
      <vt:lpstr>What are the univariate differences between them?</vt:lpstr>
      <vt:lpstr>Real sequence data are variable</vt:lpstr>
      <vt:lpstr>Technical replication</vt:lpstr>
      <vt:lpstr>Find test values not affected by random sampling in the correct space</vt:lpstr>
      <vt:lpstr>P values are unstable</vt:lpstr>
      <vt:lpstr>The effect-size plot</vt:lpstr>
      <vt:lpstr>What are the correlations between features? </vt:lpstr>
      <vt:lpstr>The problem is geometrical</vt:lpstr>
      <vt:lpstr>The problem is …</vt:lpstr>
      <vt:lpstr>The problem is …</vt:lpstr>
      <vt:lpstr>The solution is …</vt:lpstr>
      <vt:lpstr>Autism?</vt:lpstr>
      <vt:lpstr>Autism?</vt:lpstr>
      <vt:lpstr>Autism?</vt:lpstr>
      <vt:lpstr>Autism?</vt:lpstr>
      <vt:lpstr>Autism?</vt:lpstr>
      <vt:lpstr>Autism?</vt:lpstr>
      <vt:lpstr>Autism?</vt:lpstr>
      <vt:lpstr>Correlations? </vt:lpstr>
      <vt:lpstr>But recall …</vt:lpstr>
      <vt:lpstr>Conclusions</vt:lpstr>
      <vt:lpstr>Recommendations</vt:lpstr>
      <vt:lpstr>Acknowledgments / Sources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Compositional uncertainty in high-throughput sequencing data analysis should not be ignored  </dc:title>
  <dc:creator>Greg Gloor</dc:creator>
  <cp:lastModifiedBy>Greg Gloor</cp:lastModifiedBy>
  <cp:revision>154</cp:revision>
  <dcterms:created xsi:type="dcterms:W3CDTF">2015-05-21T15:20:22Z</dcterms:created>
  <dcterms:modified xsi:type="dcterms:W3CDTF">2016-05-10T16:10:41Z</dcterms:modified>
</cp:coreProperties>
</file>